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61" r:id="rId2"/>
  </p:sldMasterIdLst>
  <p:notesMasterIdLst>
    <p:notesMasterId r:id="rId31"/>
  </p:notesMasterIdLst>
  <p:sldIdLst>
    <p:sldId id="256" r:id="rId3"/>
    <p:sldId id="257" r:id="rId4"/>
    <p:sldId id="460" r:id="rId5"/>
    <p:sldId id="450" r:id="rId6"/>
    <p:sldId id="260" r:id="rId7"/>
    <p:sldId id="419" r:id="rId8"/>
    <p:sldId id="421" r:id="rId9"/>
    <p:sldId id="422" r:id="rId10"/>
    <p:sldId id="423" r:id="rId11"/>
    <p:sldId id="424" r:id="rId12"/>
    <p:sldId id="425" r:id="rId13"/>
    <p:sldId id="426" r:id="rId14"/>
    <p:sldId id="427" r:id="rId15"/>
    <p:sldId id="428" r:id="rId16"/>
    <p:sldId id="429" r:id="rId17"/>
    <p:sldId id="463" r:id="rId18"/>
    <p:sldId id="455" r:id="rId19"/>
    <p:sldId id="456" r:id="rId20"/>
    <p:sldId id="461" r:id="rId21"/>
    <p:sldId id="261" r:id="rId22"/>
    <p:sldId id="458" r:id="rId23"/>
    <p:sldId id="436" r:id="rId24"/>
    <p:sldId id="434" r:id="rId25"/>
    <p:sldId id="435" r:id="rId26"/>
    <p:sldId id="446" r:id="rId27"/>
    <p:sldId id="445" r:id="rId28"/>
    <p:sldId id="270" r:id="rId29"/>
    <p:sldId id="459" r:id="rId3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5" roundtripDataSignature="AMtx7mh78f/IzB8RchBAwlnYEcgsXc4Ab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3C52875-0D8A-42B3-94BB-75353A9E6959}">
  <a:tblStyle styleId="{03C52875-0D8A-42B3-94BB-75353A9E6959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7E7E8"/>
          </a:solidFill>
        </a:fill>
      </a:tcStyle>
    </a:wholeTbl>
    <a:band1H>
      <a:tcTxStyle/>
      <a:tcStyle>
        <a:tcBdr/>
        <a:fill>
          <a:solidFill>
            <a:srgbClr val="CBCCCF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BCCCF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559" autoAdjust="0"/>
    <p:restoredTop sz="94635"/>
  </p:normalViewPr>
  <p:slideViewPr>
    <p:cSldViewPr snapToGrid="0" snapToObjects="1">
      <p:cViewPr varScale="1">
        <p:scale>
          <a:sx n="70" d="100"/>
          <a:sy n="70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47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46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45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49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48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55A21A1-F212-4A91-BC1C-A5996B7F9C17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10D6213-E4E0-4720-A833-D783E1FD2CB6}">
      <dgm:prSet custT="1"/>
      <dgm:spPr>
        <a:ln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pt-BR" sz="2400" dirty="0">
              <a:latin typeface="Segoe UI" panose="020B0502040204020203" pitchFamily="34" charset="0"/>
              <a:cs typeface="Segoe UI" panose="020B0502040204020203" pitchFamily="34" charset="0"/>
            </a:rPr>
            <a:t>Aprendizado supervisionado</a:t>
          </a:r>
          <a:endParaRPr lang="en-US" sz="24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2E31F436-5909-4582-96C7-18B83387CA8B}" type="parTrans" cxnId="{932D5CF0-D1BF-41B6-976E-D7D5216E32B4}">
      <dgm:prSet/>
      <dgm:spPr/>
      <dgm:t>
        <a:bodyPr/>
        <a:lstStyle/>
        <a:p>
          <a:endParaRPr lang="en-US"/>
        </a:p>
      </dgm:t>
    </dgm:pt>
    <dgm:pt modelId="{0E17026A-64DB-48A9-BE5C-ED0DE713DDD0}" type="sibTrans" cxnId="{932D5CF0-D1BF-41B6-976E-D7D5216E32B4}">
      <dgm:prSet/>
      <dgm:spPr/>
      <dgm:t>
        <a:bodyPr/>
        <a:lstStyle/>
        <a:p>
          <a:endParaRPr lang="en-US"/>
        </a:p>
      </dgm:t>
    </dgm:pt>
    <dgm:pt modelId="{9C1E7634-5BB2-47E0-8DB0-ADC48E7139C3}">
      <dgm:prSet custT="1"/>
      <dgm:spPr>
        <a:ln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pt-BR" sz="2400" dirty="0">
              <a:latin typeface="Segoe UI" panose="020B0502040204020203" pitchFamily="34" charset="0"/>
              <a:cs typeface="Segoe UI" panose="020B0502040204020203" pitchFamily="34" charset="0"/>
            </a:rPr>
            <a:t>Aprendizado não supervisionado</a:t>
          </a:r>
          <a:endParaRPr lang="en-US" sz="24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6F66A16A-9A30-4B89-910D-ACB71B4874C7}" type="parTrans" cxnId="{8909E17F-B5B0-4CD6-A151-86A1B6A3D146}">
      <dgm:prSet/>
      <dgm:spPr/>
      <dgm:t>
        <a:bodyPr/>
        <a:lstStyle/>
        <a:p>
          <a:endParaRPr lang="en-US"/>
        </a:p>
      </dgm:t>
    </dgm:pt>
    <dgm:pt modelId="{BFEC7319-0F71-450B-ADC6-9F6DF7ACF9F2}" type="sibTrans" cxnId="{8909E17F-B5B0-4CD6-A151-86A1B6A3D146}">
      <dgm:prSet/>
      <dgm:spPr/>
      <dgm:t>
        <a:bodyPr/>
        <a:lstStyle/>
        <a:p>
          <a:endParaRPr lang="en-US"/>
        </a:p>
      </dgm:t>
    </dgm:pt>
    <dgm:pt modelId="{9FE0EFFD-2E61-4E51-89F7-A8F9F38C3436}">
      <dgm:prSet custT="1"/>
      <dgm:spPr>
        <a:ln>
          <a:solidFill>
            <a:schemeClr val="bg1">
              <a:lumMod val="65000"/>
            </a:schemeClr>
          </a:solidFill>
        </a:ln>
      </dgm:spPr>
      <dgm:t>
        <a:bodyPr/>
        <a:lstStyle/>
        <a:p>
          <a:r>
            <a:rPr lang="pt-BR" sz="2400" dirty="0">
              <a:latin typeface="Segoe UI" panose="020B0502040204020203" pitchFamily="34" charset="0"/>
              <a:cs typeface="Segoe UI" panose="020B0502040204020203" pitchFamily="34" charset="0"/>
            </a:rPr>
            <a:t>Aprendizado por reforço</a:t>
          </a:r>
          <a:endParaRPr lang="en-US" sz="24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4B8862F7-D96F-4E6F-B4CE-27692C40797F}" type="parTrans" cxnId="{DA4EACF9-DA3F-4E07-B9EC-231BE7B581ED}">
      <dgm:prSet/>
      <dgm:spPr/>
      <dgm:t>
        <a:bodyPr/>
        <a:lstStyle/>
        <a:p>
          <a:endParaRPr lang="en-US"/>
        </a:p>
      </dgm:t>
    </dgm:pt>
    <dgm:pt modelId="{FC841854-EF57-4AB6-8089-CCCA79631D2D}" type="sibTrans" cxnId="{DA4EACF9-DA3F-4E07-B9EC-231BE7B581ED}">
      <dgm:prSet/>
      <dgm:spPr/>
      <dgm:t>
        <a:bodyPr/>
        <a:lstStyle/>
        <a:p>
          <a:endParaRPr lang="en-US"/>
        </a:p>
      </dgm:t>
    </dgm:pt>
    <dgm:pt modelId="{A963EAAC-3E49-4E27-8F71-4F5294EF5AB7}" type="pres">
      <dgm:prSet presAssocID="{C55A21A1-F212-4A91-BC1C-A5996B7F9C17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F20B3393-ABD5-40E2-8C5A-343A156F4FD6}" type="pres">
      <dgm:prSet presAssocID="{A10D6213-E4E0-4720-A833-D783E1FD2CB6}" presName="hierRoot1" presStyleCnt="0"/>
      <dgm:spPr/>
    </dgm:pt>
    <dgm:pt modelId="{2B8A3E40-FCA9-410F-8784-5CBFA837684D}" type="pres">
      <dgm:prSet presAssocID="{A10D6213-E4E0-4720-A833-D783E1FD2CB6}" presName="composite" presStyleCnt="0"/>
      <dgm:spPr/>
    </dgm:pt>
    <dgm:pt modelId="{22953F18-59AD-487A-83BC-7038668DA5ED}" type="pres">
      <dgm:prSet presAssocID="{A10D6213-E4E0-4720-A833-D783E1FD2CB6}" presName="background" presStyleLbl="node0" presStyleIdx="0" presStyleCnt="3"/>
      <dgm:spPr>
        <a:solidFill>
          <a:schemeClr val="bg1">
            <a:lumMod val="65000"/>
            <a:alpha val="79000"/>
          </a:schemeClr>
        </a:solidFill>
      </dgm:spPr>
    </dgm:pt>
    <dgm:pt modelId="{1C9CE30B-20F6-4C75-BCE3-8DDF9E0AEF66}" type="pres">
      <dgm:prSet presAssocID="{A10D6213-E4E0-4720-A833-D783E1FD2CB6}" presName="text" presStyleLbl="fgAcc0" presStyleIdx="0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0DDC1BD-BF61-4CC7-8C27-3339E4BE3E56}" type="pres">
      <dgm:prSet presAssocID="{A10D6213-E4E0-4720-A833-D783E1FD2CB6}" presName="hierChild2" presStyleCnt="0"/>
      <dgm:spPr/>
    </dgm:pt>
    <dgm:pt modelId="{EDBB14EA-4C2B-463A-A6F9-FE8FC604199A}" type="pres">
      <dgm:prSet presAssocID="{9C1E7634-5BB2-47E0-8DB0-ADC48E7139C3}" presName="hierRoot1" presStyleCnt="0"/>
      <dgm:spPr/>
    </dgm:pt>
    <dgm:pt modelId="{B72874FC-B31B-45A4-8F88-69BB5C8FAF2F}" type="pres">
      <dgm:prSet presAssocID="{9C1E7634-5BB2-47E0-8DB0-ADC48E7139C3}" presName="composite" presStyleCnt="0"/>
      <dgm:spPr/>
    </dgm:pt>
    <dgm:pt modelId="{92DDBC79-4BE9-4E63-849D-B00D67974658}" type="pres">
      <dgm:prSet presAssocID="{9C1E7634-5BB2-47E0-8DB0-ADC48E7139C3}" presName="background" presStyleLbl="node0" presStyleIdx="1" presStyleCnt="3"/>
      <dgm:spPr>
        <a:solidFill>
          <a:schemeClr val="bg1">
            <a:lumMod val="65000"/>
            <a:alpha val="76000"/>
          </a:schemeClr>
        </a:solidFill>
      </dgm:spPr>
    </dgm:pt>
    <dgm:pt modelId="{94A22B27-1F8C-46EC-892B-099CB199E4F9}" type="pres">
      <dgm:prSet presAssocID="{9C1E7634-5BB2-47E0-8DB0-ADC48E7139C3}" presName="text" presStyleLbl="fgAcc0" presStyleIdx="1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D872FFE-7769-47CD-BAFF-5B35D7730F24}" type="pres">
      <dgm:prSet presAssocID="{9C1E7634-5BB2-47E0-8DB0-ADC48E7139C3}" presName="hierChild2" presStyleCnt="0"/>
      <dgm:spPr/>
    </dgm:pt>
    <dgm:pt modelId="{0BF6AD64-92E4-43F1-B4D0-F5DA2E12609D}" type="pres">
      <dgm:prSet presAssocID="{9FE0EFFD-2E61-4E51-89F7-A8F9F38C3436}" presName="hierRoot1" presStyleCnt="0"/>
      <dgm:spPr/>
    </dgm:pt>
    <dgm:pt modelId="{6B0D3C44-A466-4EBA-945D-6C799956441B}" type="pres">
      <dgm:prSet presAssocID="{9FE0EFFD-2E61-4E51-89F7-A8F9F38C3436}" presName="composite" presStyleCnt="0"/>
      <dgm:spPr/>
    </dgm:pt>
    <dgm:pt modelId="{E16A89D7-0C5D-49DA-ADF2-25B993DD7E3C}" type="pres">
      <dgm:prSet presAssocID="{9FE0EFFD-2E61-4E51-89F7-A8F9F38C3436}" presName="background" presStyleLbl="node0" presStyleIdx="2" presStyleCnt="3"/>
      <dgm:spPr>
        <a:solidFill>
          <a:schemeClr val="bg1">
            <a:lumMod val="65000"/>
            <a:alpha val="78000"/>
          </a:schemeClr>
        </a:solidFill>
      </dgm:spPr>
    </dgm:pt>
    <dgm:pt modelId="{78F955B0-C05D-413F-AE76-80B867FA0CB5}" type="pres">
      <dgm:prSet presAssocID="{9FE0EFFD-2E61-4E51-89F7-A8F9F38C3436}" presName="text" presStyleLbl="fgAcc0" presStyleIdx="2" presStyleCnt="3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CF5BFF5-1C2C-483E-ABE7-7B2F64E26A1A}" type="pres">
      <dgm:prSet presAssocID="{9FE0EFFD-2E61-4E51-89F7-A8F9F38C3436}" presName="hierChild2" presStyleCnt="0"/>
      <dgm:spPr/>
    </dgm:pt>
  </dgm:ptLst>
  <dgm:cxnLst>
    <dgm:cxn modelId="{932D5CF0-D1BF-41B6-976E-D7D5216E32B4}" srcId="{C55A21A1-F212-4A91-BC1C-A5996B7F9C17}" destId="{A10D6213-E4E0-4720-A833-D783E1FD2CB6}" srcOrd="0" destOrd="0" parTransId="{2E31F436-5909-4582-96C7-18B83387CA8B}" sibTransId="{0E17026A-64DB-48A9-BE5C-ED0DE713DDD0}"/>
    <dgm:cxn modelId="{B8D0DC3F-1F9F-452E-B78A-50C1BE960B95}" type="presOf" srcId="{9C1E7634-5BB2-47E0-8DB0-ADC48E7139C3}" destId="{94A22B27-1F8C-46EC-892B-099CB199E4F9}" srcOrd="0" destOrd="0" presId="urn:microsoft.com/office/officeart/2005/8/layout/hierarchy1"/>
    <dgm:cxn modelId="{DA4EACF9-DA3F-4E07-B9EC-231BE7B581ED}" srcId="{C55A21A1-F212-4A91-BC1C-A5996B7F9C17}" destId="{9FE0EFFD-2E61-4E51-89F7-A8F9F38C3436}" srcOrd="2" destOrd="0" parTransId="{4B8862F7-D96F-4E6F-B4CE-27692C40797F}" sibTransId="{FC841854-EF57-4AB6-8089-CCCA79631D2D}"/>
    <dgm:cxn modelId="{D6ACD207-D975-4D58-875C-AB0B356A0636}" type="presOf" srcId="{A10D6213-E4E0-4720-A833-D783E1FD2CB6}" destId="{1C9CE30B-20F6-4C75-BCE3-8DDF9E0AEF66}" srcOrd="0" destOrd="0" presId="urn:microsoft.com/office/officeart/2005/8/layout/hierarchy1"/>
    <dgm:cxn modelId="{B5D7F7CD-DB92-49FD-832D-33E5E8F55CA7}" type="presOf" srcId="{9FE0EFFD-2E61-4E51-89F7-A8F9F38C3436}" destId="{78F955B0-C05D-413F-AE76-80B867FA0CB5}" srcOrd="0" destOrd="0" presId="urn:microsoft.com/office/officeart/2005/8/layout/hierarchy1"/>
    <dgm:cxn modelId="{8909E17F-B5B0-4CD6-A151-86A1B6A3D146}" srcId="{C55A21A1-F212-4A91-BC1C-A5996B7F9C17}" destId="{9C1E7634-5BB2-47E0-8DB0-ADC48E7139C3}" srcOrd="1" destOrd="0" parTransId="{6F66A16A-9A30-4B89-910D-ACB71B4874C7}" sibTransId="{BFEC7319-0F71-450B-ADC6-9F6DF7ACF9F2}"/>
    <dgm:cxn modelId="{A9A447BB-12F5-4409-8D76-8767A708274D}" type="presOf" srcId="{C55A21A1-F212-4A91-BC1C-A5996B7F9C17}" destId="{A963EAAC-3E49-4E27-8F71-4F5294EF5AB7}" srcOrd="0" destOrd="0" presId="urn:microsoft.com/office/officeart/2005/8/layout/hierarchy1"/>
    <dgm:cxn modelId="{06644BC8-DA7B-4766-A6EB-D8CC316F72AB}" type="presParOf" srcId="{A963EAAC-3E49-4E27-8F71-4F5294EF5AB7}" destId="{F20B3393-ABD5-40E2-8C5A-343A156F4FD6}" srcOrd="0" destOrd="0" presId="urn:microsoft.com/office/officeart/2005/8/layout/hierarchy1"/>
    <dgm:cxn modelId="{5F75EA5B-8DFA-4DB7-87F3-F8F25FCB8B09}" type="presParOf" srcId="{F20B3393-ABD5-40E2-8C5A-343A156F4FD6}" destId="{2B8A3E40-FCA9-410F-8784-5CBFA837684D}" srcOrd="0" destOrd="0" presId="urn:microsoft.com/office/officeart/2005/8/layout/hierarchy1"/>
    <dgm:cxn modelId="{5FCEA20A-7088-4CF5-B87C-4777A9A2408E}" type="presParOf" srcId="{2B8A3E40-FCA9-410F-8784-5CBFA837684D}" destId="{22953F18-59AD-487A-83BC-7038668DA5ED}" srcOrd="0" destOrd="0" presId="urn:microsoft.com/office/officeart/2005/8/layout/hierarchy1"/>
    <dgm:cxn modelId="{46E672AD-27B5-4AC6-9408-17BA57920A08}" type="presParOf" srcId="{2B8A3E40-FCA9-410F-8784-5CBFA837684D}" destId="{1C9CE30B-20F6-4C75-BCE3-8DDF9E0AEF66}" srcOrd="1" destOrd="0" presId="urn:microsoft.com/office/officeart/2005/8/layout/hierarchy1"/>
    <dgm:cxn modelId="{808F666A-23BF-47CE-9FE5-9F70508FCE9B}" type="presParOf" srcId="{F20B3393-ABD5-40E2-8C5A-343A156F4FD6}" destId="{E0DDC1BD-BF61-4CC7-8C27-3339E4BE3E56}" srcOrd="1" destOrd="0" presId="urn:microsoft.com/office/officeart/2005/8/layout/hierarchy1"/>
    <dgm:cxn modelId="{3D806910-3EF6-4128-8487-A6F5AC4D61E2}" type="presParOf" srcId="{A963EAAC-3E49-4E27-8F71-4F5294EF5AB7}" destId="{EDBB14EA-4C2B-463A-A6F9-FE8FC604199A}" srcOrd="1" destOrd="0" presId="urn:microsoft.com/office/officeart/2005/8/layout/hierarchy1"/>
    <dgm:cxn modelId="{E56BF8DF-C87D-45DB-9A4C-BB8BE7701527}" type="presParOf" srcId="{EDBB14EA-4C2B-463A-A6F9-FE8FC604199A}" destId="{B72874FC-B31B-45A4-8F88-69BB5C8FAF2F}" srcOrd="0" destOrd="0" presId="urn:microsoft.com/office/officeart/2005/8/layout/hierarchy1"/>
    <dgm:cxn modelId="{2858F3B7-1F9F-44A9-AC49-779F4856A4FD}" type="presParOf" srcId="{B72874FC-B31B-45A4-8F88-69BB5C8FAF2F}" destId="{92DDBC79-4BE9-4E63-849D-B00D67974658}" srcOrd="0" destOrd="0" presId="urn:microsoft.com/office/officeart/2005/8/layout/hierarchy1"/>
    <dgm:cxn modelId="{797CAA62-B9F6-4D8E-A7CF-3D821665C1E7}" type="presParOf" srcId="{B72874FC-B31B-45A4-8F88-69BB5C8FAF2F}" destId="{94A22B27-1F8C-46EC-892B-099CB199E4F9}" srcOrd="1" destOrd="0" presId="urn:microsoft.com/office/officeart/2005/8/layout/hierarchy1"/>
    <dgm:cxn modelId="{3DCDCD8F-9CDF-4853-9A1C-443385B995CF}" type="presParOf" srcId="{EDBB14EA-4C2B-463A-A6F9-FE8FC604199A}" destId="{9D872FFE-7769-47CD-BAFF-5B35D7730F24}" srcOrd="1" destOrd="0" presId="urn:microsoft.com/office/officeart/2005/8/layout/hierarchy1"/>
    <dgm:cxn modelId="{D45EADD9-1143-464E-9C63-D03BDF866C74}" type="presParOf" srcId="{A963EAAC-3E49-4E27-8F71-4F5294EF5AB7}" destId="{0BF6AD64-92E4-43F1-B4D0-F5DA2E12609D}" srcOrd="2" destOrd="0" presId="urn:microsoft.com/office/officeart/2005/8/layout/hierarchy1"/>
    <dgm:cxn modelId="{59A266F8-1010-48DB-ADE7-12BCEB4418E2}" type="presParOf" srcId="{0BF6AD64-92E4-43F1-B4D0-F5DA2E12609D}" destId="{6B0D3C44-A466-4EBA-945D-6C799956441B}" srcOrd="0" destOrd="0" presId="urn:microsoft.com/office/officeart/2005/8/layout/hierarchy1"/>
    <dgm:cxn modelId="{151561E9-6320-4C88-AECE-7B057CFC2F0D}" type="presParOf" srcId="{6B0D3C44-A466-4EBA-945D-6C799956441B}" destId="{E16A89D7-0C5D-49DA-ADF2-25B993DD7E3C}" srcOrd="0" destOrd="0" presId="urn:microsoft.com/office/officeart/2005/8/layout/hierarchy1"/>
    <dgm:cxn modelId="{35D6677E-82CB-4A9F-85F1-64A642C84EEE}" type="presParOf" srcId="{6B0D3C44-A466-4EBA-945D-6C799956441B}" destId="{78F955B0-C05D-413F-AE76-80B867FA0CB5}" srcOrd="1" destOrd="0" presId="urn:microsoft.com/office/officeart/2005/8/layout/hierarchy1"/>
    <dgm:cxn modelId="{6C1E3C24-D0DA-4EB6-B5E4-6AE577990218}" type="presParOf" srcId="{0BF6AD64-92E4-43F1-B4D0-F5DA2E12609D}" destId="{7CF5BFF5-1C2C-483E-ABE7-7B2F64E26A1A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953F18-59AD-487A-83BC-7038668DA5ED}">
      <dsp:nvSpPr>
        <dsp:cNvPr id="0" name=""/>
        <dsp:cNvSpPr/>
      </dsp:nvSpPr>
      <dsp:spPr>
        <a:xfrm>
          <a:off x="0" y="788172"/>
          <a:ext cx="2859785" cy="1815964"/>
        </a:xfrm>
        <a:prstGeom prst="roundRect">
          <a:avLst>
            <a:gd name="adj" fmla="val 10000"/>
          </a:avLst>
        </a:prstGeom>
        <a:solidFill>
          <a:schemeClr val="bg1">
            <a:lumMod val="65000"/>
            <a:alpha val="79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9CE30B-20F6-4C75-BCE3-8DDF9E0AEF66}">
      <dsp:nvSpPr>
        <dsp:cNvPr id="0" name=""/>
        <dsp:cNvSpPr/>
      </dsp:nvSpPr>
      <dsp:spPr>
        <a:xfrm>
          <a:off x="317753" y="1090039"/>
          <a:ext cx="2859785" cy="18159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>
              <a:latin typeface="Segoe UI" panose="020B0502040204020203" pitchFamily="34" charset="0"/>
              <a:cs typeface="Segoe UI" panose="020B0502040204020203" pitchFamily="34" charset="0"/>
            </a:rPr>
            <a:t>Aprendizado supervisionado</a:t>
          </a:r>
          <a:endParaRPr lang="en-US" sz="240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370941" y="1143227"/>
        <a:ext cx="2753409" cy="1709588"/>
      </dsp:txXfrm>
    </dsp:sp>
    <dsp:sp modelId="{92DDBC79-4BE9-4E63-849D-B00D67974658}">
      <dsp:nvSpPr>
        <dsp:cNvPr id="0" name=""/>
        <dsp:cNvSpPr/>
      </dsp:nvSpPr>
      <dsp:spPr>
        <a:xfrm>
          <a:off x="3495293" y="788172"/>
          <a:ext cx="2859785" cy="1815964"/>
        </a:xfrm>
        <a:prstGeom prst="roundRect">
          <a:avLst>
            <a:gd name="adj" fmla="val 10000"/>
          </a:avLst>
        </a:prstGeom>
        <a:solidFill>
          <a:schemeClr val="bg1">
            <a:lumMod val="65000"/>
            <a:alpha val="76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A22B27-1F8C-46EC-892B-099CB199E4F9}">
      <dsp:nvSpPr>
        <dsp:cNvPr id="0" name=""/>
        <dsp:cNvSpPr/>
      </dsp:nvSpPr>
      <dsp:spPr>
        <a:xfrm>
          <a:off x="3813047" y="1090039"/>
          <a:ext cx="2859785" cy="18159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>
              <a:latin typeface="Segoe UI" panose="020B0502040204020203" pitchFamily="34" charset="0"/>
              <a:cs typeface="Segoe UI" panose="020B0502040204020203" pitchFamily="34" charset="0"/>
            </a:rPr>
            <a:t>Aprendizado não supervisionado</a:t>
          </a:r>
          <a:endParaRPr lang="en-US" sz="240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3866235" y="1143227"/>
        <a:ext cx="2753409" cy="1709588"/>
      </dsp:txXfrm>
    </dsp:sp>
    <dsp:sp modelId="{E16A89D7-0C5D-49DA-ADF2-25B993DD7E3C}">
      <dsp:nvSpPr>
        <dsp:cNvPr id="0" name=""/>
        <dsp:cNvSpPr/>
      </dsp:nvSpPr>
      <dsp:spPr>
        <a:xfrm>
          <a:off x="6990587" y="788172"/>
          <a:ext cx="2859785" cy="1815964"/>
        </a:xfrm>
        <a:prstGeom prst="roundRect">
          <a:avLst>
            <a:gd name="adj" fmla="val 10000"/>
          </a:avLst>
        </a:prstGeom>
        <a:solidFill>
          <a:schemeClr val="bg1">
            <a:lumMod val="65000"/>
            <a:alpha val="78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F955B0-C05D-413F-AE76-80B867FA0CB5}">
      <dsp:nvSpPr>
        <dsp:cNvPr id="0" name=""/>
        <dsp:cNvSpPr/>
      </dsp:nvSpPr>
      <dsp:spPr>
        <a:xfrm>
          <a:off x="7308341" y="1090039"/>
          <a:ext cx="2859785" cy="181596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bg1">
              <a:lumMod val="6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2400" kern="1200" dirty="0">
              <a:latin typeface="Segoe UI" panose="020B0502040204020203" pitchFamily="34" charset="0"/>
              <a:cs typeface="Segoe UI" panose="020B0502040204020203" pitchFamily="34" charset="0"/>
            </a:rPr>
            <a:t>Aprendizado por reforço</a:t>
          </a:r>
          <a:endParaRPr lang="en-US" sz="2400" kern="1200" dirty="0"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7361529" y="1143227"/>
        <a:ext cx="2753409" cy="17095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png>
</file>

<file path=ppt/media/image11.png>
</file>

<file path=ppt/media/image12.jpeg>
</file>

<file path=ppt/media/image13.png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80" cy="400896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 txBox="1">
            <a:spLocks noGrp="1"/>
          </p:cNvSpPr>
          <p:nvPr>
            <p:ph type="hdr" idx="3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Google Shape;6;n"/>
          <p:cNvSpPr txBox="1"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 sz="1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‹nº›</a:t>
            </a:fld>
            <a:endParaRPr sz="14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681447056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286432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89194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0" name="Google Shape;1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39547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544682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1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74868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b6849df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b6849dfcc_0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eb6849dfcc_0_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x-none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9735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eb6849dfc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eb6849dfcc_0_0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geb6849dfcc_0_0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x-none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991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e88e5cb6a1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e88e5cb6a1_0_44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700" cy="4811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ge88e5cb6a1_0_44:notes"/>
          <p:cNvSpPr txBox="1">
            <a:spLocks noGrp="1"/>
          </p:cNvSpPr>
          <p:nvPr>
            <p:ph type="sldNum" idx="12"/>
          </p:nvPr>
        </p:nvSpPr>
        <p:spPr>
          <a:xfrm>
            <a:off x="4278960" y="10157400"/>
            <a:ext cx="3280800" cy="534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x-none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29536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674143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58663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99890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36889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:notes"/>
          <p:cNvSpPr txBox="1">
            <a:spLocks noGrp="1"/>
          </p:cNvSpPr>
          <p:nvPr>
            <p:ph type="body" idx="1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488" y="812800"/>
            <a:ext cx="7124700" cy="4008438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64185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4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34"/>
          <p:cNvSpPr txBox="1">
            <a:spLocks noGrp="1"/>
          </p:cNvSpPr>
          <p:nvPr>
            <p:ph type="body" idx="1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3" name="Google Shape;113;p34"/>
          <p:cNvSpPr txBox="1">
            <a:spLocks noGrp="1"/>
          </p:cNvSpPr>
          <p:nvPr>
            <p:ph type="body" idx="2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4" name="Google Shape;114;p34"/>
          <p:cNvSpPr txBox="1">
            <a:spLocks noGrp="1"/>
          </p:cNvSpPr>
          <p:nvPr>
            <p:ph type="body" idx="3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35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35"/>
          <p:cNvSpPr txBox="1">
            <a:spLocks noGrp="1"/>
          </p:cNvSpPr>
          <p:nvPr>
            <p:ph type="body" idx="1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8" name="Google Shape;118;p35"/>
          <p:cNvSpPr txBox="1">
            <a:spLocks noGrp="1"/>
          </p:cNvSpPr>
          <p:nvPr>
            <p:ph type="body" idx="2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6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36"/>
          <p:cNvSpPr txBox="1">
            <a:spLocks noGrp="1"/>
          </p:cNvSpPr>
          <p:nvPr>
            <p:ph type="body" idx="1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36"/>
          <p:cNvSpPr txBox="1">
            <a:spLocks noGrp="1"/>
          </p:cNvSpPr>
          <p:nvPr>
            <p:ph type="body" idx="2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36"/>
          <p:cNvSpPr txBox="1">
            <a:spLocks noGrp="1"/>
          </p:cNvSpPr>
          <p:nvPr>
            <p:ph type="body" idx="3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36"/>
          <p:cNvSpPr txBox="1">
            <a:spLocks noGrp="1"/>
          </p:cNvSpPr>
          <p:nvPr>
            <p:ph type="body" idx="4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37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37"/>
          <p:cNvSpPr txBox="1">
            <a:spLocks noGrp="1"/>
          </p:cNvSpPr>
          <p:nvPr>
            <p:ph type="body" idx="1"/>
          </p:nvPr>
        </p:nvSpPr>
        <p:spPr>
          <a:xfrm>
            <a:off x="1097280" y="184572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8" name="Google Shape;128;p37"/>
          <p:cNvSpPr txBox="1">
            <a:spLocks noGrp="1"/>
          </p:cNvSpPr>
          <p:nvPr>
            <p:ph type="body" idx="2"/>
          </p:nvPr>
        </p:nvSpPr>
        <p:spPr>
          <a:xfrm>
            <a:off x="4498200" y="184572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9" name="Google Shape;129;p37"/>
          <p:cNvSpPr txBox="1">
            <a:spLocks noGrp="1"/>
          </p:cNvSpPr>
          <p:nvPr>
            <p:ph type="body" idx="3"/>
          </p:nvPr>
        </p:nvSpPr>
        <p:spPr>
          <a:xfrm>
            <a:off x="7899120" y="184572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0" name="Google Shape;130;p37"/>
          <p:cNvSpPr txBox="1">
            <a:spLocks noGrp="1"/>
          </p:cNvSpPr>
          <p:nvPr>
            <p:ph type="body" idx="4"/>
          </p:nvPr>
        </p:nvSpPr>
        <p:spPr>
          <a:xfrm>
            <a:off x="1097280" y="394704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1" name="Google Shape;131;p37"/>
          <p:cNvSpPr txBox="1">
            <a:spLocks noGrp="1"/>
          </p:cNvSpPr>
          <p:nvPr>
            <p:ph type="body" idx="5"/>
          </p:nvPr>
        </p:nvSpPr>
        <p:spPr>
          <a:xfrm>
            <a:off x="4498200" y="394704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2" name="Google Shape;132;p37"/>
          <p:cNvSpPr txBox="1">
            <a:spLocks noGrp="1"/>
          </p:cNvSpPr>
          <p:nvPr>
            <p:ph type="body" idx="6"/>
          </p:nvPr>
        </p:nvSpPr>
        <p:spPr>
          <a:xfrm>
            <a:off x="7899120" y="394704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24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24"/>
          <p:cNvSpPr txBox="1">
            <a:spLocks noGrp="1"/>
          </p:cNvSpPr>
          <p:nvPr>
            <p:ph type="body" idx="1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8" name="Google Shape;58;p24"/>
          <p:cNvSpPr txBox="1">
            <a:spLocks noGrp="1"/>
          </p:cNvSpPr>
          <p:nvPr>
            <p:ph type="body" idx="2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5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25"/>
          <p:cNvSpPr txBox="1">
            <a:spLocks noGrp="1"/>
          </p:cNvSpPr>
          <p:nvPr>
            <p:ph type="body" idx="1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2" name="Google Shape;62;p25"/>
          <p:cNvSpPr txBox="1">
            <a:spLocks noGrp="1"/>
          </p:cNvSpPr>
          <p:nvPr>
            <p:ph type="body" idx="2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3" name="Google Shape;63;p25"/>
          <p:cNvSpPr txBox="1">
            <a:spLocks noGrp="1"/>
          </p:cNvSpPr>
          <p:nvPr>
            <p:ph type="body" idx="3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4" name="Google Shape;64;p25"/>
          <p:cNvSpPr txBox="1">
            <a:spLocks noGrp="1"/>
          </p:cNvSpPr>
          <p:nvPr>
            <p:ph type="body" idx="4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6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26"/>
          <p:cNvSpPr txBox="1">
            <a:spLocks noGrp="1"/>
          </p:cNvSpPr>
          <p:nvPr>
            <p:ph type="body" idx="1"/>
          </p:nvPr>
        </p:nvSpPr>
        <p:spPr>
          <a:xfrm>
            <a:off x="1097280" y="184572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26"/>
          <p:cNvSpPr txBox="1">
            <a:spLocks noGrp="1"/>
          </p:cNvSpPr>
          <p:nvPr>
            <p:ph type="body" idx="2"/>
          </p:nvPr>
        </p:nvSpPr>
        <p:spPr>
          <a:xfrm>
            <a:off x="4498200" y="184572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9" name="Google Shape;69;p26"/>
          <p:cNvSpPr txBox="1">
            <a:spLocks noGrp="1"/>
          </p:cNvSpPr>
          <p:nvPr>
            <p:ph type="body" idx="3"/>
          </p:nvPr>
        </p:nvSpPr>
        <p:spPr>
          <a:xfrm>
            <a:off x="7899120" y="184572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0" name="Google Shape;70;p26"/>
          <p:cNvSpPr txBox="1">
            <a:spLocks noGrp="1"/>
          </p:cNvSpPr>
          <p:nvPr>
            <p:ph type="body" idx="4"/>
          </p:nvPr>
        </p:nvSpPr>
        <p:spPr>
          <a:xfrm>
            <a:off x="1097280" y="394704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26"/>
          <p:cNvSpPr txBox="1">
            <a:spLocks noGrp="1"/>
          </p:cNvSpPr>
          <p:nvPr>
            <p:ph type="body" idx="5"/>
          </p:nvPr>
        </p:nvSpPr>
        <p:spPr>
          <a:xfrm>
            <a:off x="4498200" y="394704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2" name="Google Shape;72;p26"/>
          <p:cNvSpPr txBox="1">
            <a:spLocks noGrp="1"/>
          </p:cNvSpPr>
          <p:nvPr>
            <p:ph type="body" idx="6"/>
          </p:nvPr>
        </p:nvSpPr>
        <p:spPr>
          <a:xfrm>
            <a:off x="7899120" y="3947040"/>
            <a:ext cx="3238560" cy="19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7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7"/>
          <p:cNvSpPr txBox="1">
            <a:spLocks noGrp="1"/>
          </p:cNvSpPr>
          <p:nvPr>
            <p:ph type="subTitle" idx="1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9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9"/>
          <p:cNvSpPr txBox="1">
            <a:spLocks noGrp="1"/>
          </p:cNvSpPr>
          <p:nvPr>
            <p:ph type="body" idx="1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95" name="Google Shape;95;p29"/>
          <p:cNvSpPr txBox="1">
            <a:spLocks noGrp="1"/>
          </p:cNvSpPr>
          <p:nvPr>
            <p:ph type="body" idx="2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0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image" Target="../media/image2.jpg"/><Relationship Id="rId5" Type="http://schemas.openxmlformats.org/officeDocument/2006/relationships/slideLayout" Target="../slideLayouts/slideLayout10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9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12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rgbClr val="578F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" name="Google Shape;12;p12"/>
          <p:cNvCxnSpPr/>
          <p:nvPr/>
        </p:nvCxnSpPr>
        <p:spPr>
          <a:xfrm>
            <a:off x="1193400" y="1737720"/>
            <a:ext cx="9966960" cy="36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12"/>
          <p:cNvSpPr/>
          <p:nvPr/>
        </p:nvSpPr>
        <p:spPr>
          <a:xfrm>
            <a:off x="-2520" y="902520"/>
            <a:ext cx="12194281" cy="117720"/>
          </a:xfrm>
          <a:prstGeom prst="rect">
            <a:avLst/>
          </a:prstGeom>
          <a:solidFill>
            <a:srgbClr val="1F39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12"/>
          <p:cNvSpPr/>
          <p:nvPr/>
        </p:nvSpPr>
        <p:spPr>
          <a:xfrm>
            <a:off x="3240" y="6400800"/>
            <a:ext cx="12188520" cy="456840"/>
          </a:xfrm>
          <a:prstGeom prst="rect">
            <a:avLst/>
          </a:prstGeom>
          <a:solidFill>
            <a:srgbClr val="1F39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12"/>
          <p:cNvSpPr/>
          <p:nvPr/>
        </p:nvSpPr>
        <p:spPr>
          <a:xfrm>
            <a:off x="0" y="6334200"/>
            <a:ext cx="12188520" cy="63720"/>
          </a:xfrm>
          <a:prstGeom prst="rect">
            <a:avLst/>
          </a:prstGeom>
          <a:solidFill>
            <a:srgbClr val="7EA9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title"/>
          </p:nvPr>
        </p:nvSpPr>
        <p:spPr>
          <a:xfrm>
            <a:off x="1097280" y="1132560"/>
            <a:ext cx="10058040" cy="319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12"/>
          <p:cNvSpPr txBox="1">
            <a:spLocks noGrp="1"/>
          </p:cNvSpPr>
          <p:nvPr>
            <p:ph type="dt" idx="10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12"/>
          <p:cNvSpPr txBox="1">
            <a:spLocks noGrp="1"/>
          </p:cNvSpPr>
          <p:nvPr>
            <p:ph type="ftr" idx="11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12"/>
          <p:cNvSpPr txBox="1">
            <a:spLocks noGrp="1"/>
          </p:cNvSpPr>
          <p:nvPr>
            <p:ph type="sldNum" idx="12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‹nº›</a:t>
            </a:fld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20" name="Google Shape;20;p12"/>
          <p:cNvCxnSpPr/>
          <p:nvPr/>
        </p:nvCxnSpPr>
        <p:spPr>
          <a:xfrm>
            <a:off x="1207440" y="4343400"/>
            <a:ext cx="9875520" cy="36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1" name="Google Shape;21;p12"/>
          <p:cNvSpPr/>
          <p:nvPr/>
        </p:nvSpPr>
        <p:spPr>
          <a:xfrm>
            <a:off x="-2520" y="902520"/>
            <a:ext cx="12194281" cy="117720"/>
          </a:xfrm>
          <a:prstGeom prst="rect">
            <a:avLst/>
          </a:prstGeom>
          <a:solidFill>
            <a:srgbClr val="1F39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23" name="Google Shape;23;p1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8313609" y="48960"/>
            <a:ext cx="1227600" cy="817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12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9576000" y="72000"/>
            <a:ext cx="2568960" cy="81468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3" r:id="rId2"/>
    <p:sldLayoutId id="2147483658" r:id="rId3"/>
    <p:sldLayoutId id="2147483659" r:id="rId4"/>
    <p:sldLayoutId id="2147483660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rgbClr val="578FB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6" name="Google Shape;76;p14"/>
          <p:cNvCxnSpPr/>
          <p:nvPr/>
        </p:nvCxnSpPr>
        <p:spPr>
          <a:xfrm>
            <a:off x="1193400" y="1737720"/>
            <a:ext cx="9966960" cy="36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7" name="Google Shape;77;p14"/>
          <p:cNvSpPr/>
          <p:nvPr/>
        </p:nvSpPr>
        <p:spPr>
          <a:xfrm>
            <a:off x="-2520" y="902520"/>
            <a:ext cx="12194281" cy="117720"/>
          </a:xfrm>
          <a:prstGeom prst="rect">
            <a:avLst/>
          </a:prstGeom>
          <a:solidFill>
            <a:srgbClr val="1F394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1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dt" idx="10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ftr" idx="11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ldNum" idx="12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buNone/>
              <a:def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x-none"/>
              <a:t>‹nº›</a:t>
            </a:fld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3" name="Google Shape;83;p14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8313609" y="48960"/>
            <a:ext cx="1227600" cy="817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4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>
            <a:off x="9576000" y="72000"/>
            <a:ext cx="2568960" cy="81468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66" r:id="rId4"/>
    <p:sldLayoutId id="2147483670" r:id="rId5"/>
    <p:sldLayoutId id="2147483671" r:id="rId6"/>
    <p:sldLayoutId id="2147483672" r:id="rId7"/>
    <p:sldLayoutId id="2147483673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jpeg"/><Relationship Id="rId5" Type="http://schemas.openxmlformats.org/officeDocument/2006/relationships/image" Target="../media/image9.sv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microsoft.com/office/2007/relationships/hdphoto" Target="../media/hdphoto2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"/>
          <p:cNvSpPr txBox="1"/>
          <p:nvPr/>
        </p:nvSpPr>
        <p:spPr>
          <a:xfrm>
            <a:off x="818867" y="955140"/>
            <a:ext cx="10890912" cy="3192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5400" b="0" i="0" u="none" strike="noStrike" cap="none" dirty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Detecção de mosquitos contaminados com Zika Virus </a:t>
            </a:r>
            <a:r>
              <a:rPr lang="pt-BR" sz="5400" b="0" i="0" u="none" strike="noStrike" cap="none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utilizando espectrometria e </a:t>
            </a:r>
            <a:r>
              <a:rPr lang="pt-BR" sz="5400" b="0" i="0" u="none" strike="noStrike" cap="none" dirty="0" err="1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machine</a:t>
            </a:r>
            <a:r>
              <a:rPr lang="pt-BR" sz="5400" b="0" i="0" u="none" strike="noStrike" cap="none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5400" b="0" i="0" u="none" strike="noStrike" cap="none" dirty="0" err="1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learning</a:t>
            </a:r>
            <a:r>
              <a:rPr lang="pt-BR" sz="5400" b="0" i="0" u="none" strike="noStrike" cap="none" dirty="0" smtClean="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sz="54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"/>
          <p:cNvSpPr txBox="1"/>
          <p:nvPr/>
        </p:nvSpPr>
        <p:spPr>
          <a:xfrm>
            <a:off x="1100160" y="4455719"/>
            <a:ext cx="10058040" cy="1864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LEONARDO MARTINS REIGOTO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 err="1"/>
              <a:t>Orientadores</a:t>
            </a:r>
            <a:r>
              <a:rPr lang="en-US" dirty="0"/>
              <a:t>: </a:t>
            </a:r>
          </a:p>
          <a:p>
            <a:pPr>
              <a:lnSpc>
                <a:spcPct val="90000"/>
              </a:lnSpc>
            </a:pPr>
            <a:r>
              <a:rPr lang="en-US" dirty="0"/>
              <a:t>Gabriel Matos Araujo</a:t>
            </a:r>
          </a:p>
          <a:p>
            <a:pPr>
              <a:lnSpc>
                <a:spcPct val="90000"/>
              </a:lnSpc>
            </a:pPr>
            <a:r>
              <a:rPr lang="en-US" dirty="0"/>
              <a:t>Rafael </a:t>
            </a:r>
            <a:r>
              <a:rPr lang="en-US" dirty="0" err="1"/>
              <a:t>Maciel</a:t>
            </a:r>
            <a:r>
              <a:rPr lang="en-US" dirty="0"/>
              <a:t> de Freitas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D996292-12E3-4721-9669-32D731F1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 que está acontecendo por trás</a:t>
            </a:r>
            <a:endParaRPr lang="pt-BR" sz="3600" dirty="0"/>
          </a:p>
        </p:txBody>
      </p:sp>
      <p:pic>
        <p:nvPicPr>
          <p:cNvPr id="18" name="Espaço Reservado para Conteúdo 13">
            <a:extLst>
              <a:ext uri="{FF2B5EF4-FFF2-40B4-BE49-F238E27FC236}">
                <a16:creationId xmlns:a16="http://schemas.microsoft.com/office/drawing/2014/main" xmlns="" id="{5A58DDCD-5802-460D-9702-7B6A0EDA69AD}"/>
              </a:ext>
            </a:extLst>
          </p:cNvPr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2657" y="1922979"/>
            <a:ext cx="5166685" cy="4307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34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D996292-12E3-4721-9669-32D731F1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Aprendizado não supervisionado</a:t>
            </a:r>
            <a:endParaRPr lang="pt-BR" sz="3600" dirty="0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xmlns="" id="{00DE089B-062B-48E7-8E24-DDDB3E0926A3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932"/>
          <a:stretch/>
        </p:blipFill>
        <p:spPr>
          <a:xfrm>
            <a:off x="2980483" y="3595056"/>
            <a:ext cx="6231032" cy="2071204"/>
          </a:xfrm>
          <a:prstGeom prst="rect">
            <a:avLst/>
          </a:prstGeom>
        </p:spPr>
      </p:pic>
      <p:graphicFrame>
        <p:nvGraphicFramePr>
          <p:cNvPr id="5" name="Tabela 2">
            <a:extLst>
              <a:ext uri="{FF2B5EF4-FFF2-40B4-BE49-F238E27FC236}">
                <a16:creationId xmlns:a16="http://schemas.microsoft.com/office/drawing/2014/main" xmlns="" id="{C31AF473-D40E-4C23-A82D-194B3C75B5EC}"/>
              </a:ext>
            </a:extLst>
          </p:cNvPr>
          <p:cNvGraphicFramePr>
            <a:graphicFrameLocks noGrp="1"/>
          </p:cNvGraphicFramePr>
          <p:nvPr/>
        </p:nvGraphicFramePr>
        <p:xfrm>
          <a:off x="2980483" y="2150425"/>
          <a:ext cx="6231033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77011">
                  <a:extLst>
                    <a:ext uri="{9D8B030D-6E8A-4147-A177-3AD203B41FA5}">
                      <a16:colId xmlns:a16="http://schemas.microsoft.com/office/drawing/2014/main" xmlns="" val="1994522720"/>
                    </a:ext>
                  </a:extLst>
                </a:gridCol>
                <a:gridCol w="2077011">
                  <a:extLst>
                    <a:ext uri="{9D8B030D-6E8A-4147-A177-3AD203B41FA5}">
                      <a16:colId xmlns:a16="http://schemas.microsoft.com/office/drawing/2014/main" xmlns="" val="3738207998"/>
                    </a:ext>
                  </a:extLst>
                </a:gridCol>
                <a:gridCol w="2077011">
                  <a:extLst>
                    <a:ext uri="{9D8B030D-6E8A-4147-A177-3AD203B41FA5}">
                      <a16:colId xmlns:a16="http://schemas.microsoft.com/office/drawing/2014/main" xmlns="" val="10192554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Profile </a:t>
                      </a:r>
                      <a:r>
                        <a:rPr lang="pt-BR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Type</a:t>
                      </a:r>
                      <a:endParaRPr lang="pt-BR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Score </a:t>
                      </a:r>
                      <a:r>
                        <a:rPr lang="pt-BR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Image</a:t>
                      </a:r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Score </a:t>
                      </a:r>
                      <a:r>
                        <a:rPr lang="pt-BR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Image</a:t>
                      </a:r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7780781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 err="1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Comedy</a:t>
                      </a:r>
                      <a:endParaRPr lang="pt-BR" dirty="0">
                        <a:latin typeface="Segoe UI" panose="020B0502040204020203" pitchFamily="34" charset="0"/>
                        <a:cs typeface="Segoe UI" panose="020B05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5.7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4396601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Romance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7.2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Segoe UI" panose="020B0502040204020203" pitchFamily="34" charset="0"/>
                          <a:cs typeface="Segoe UI" panose="020B0502040204020203" pitchFamily="34" charset="0"/>
                        </a:rPr>
                        <a:t>6.5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5695673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137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D996292-12E3-4721-9669-32D731F1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Aprendizado não supervisionado</a:t>
            </a:r>
            <a:endParaRPr lang="pt-BR" sz="3600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82FE9B41-8305-4187-92E8-D0F4605FCF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615" y="2341011"/>
            <a:ext cx="4176957" cy="141691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E7A8BB0C-7C6D-4A00-9003-2231282F41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2400" y="2341011"/>
            <a:ext cx="4172396" cy="141691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xmlns="" id="{F72F2D97-DBF6-4E24-B9A8-C3F550F246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26701" y="4372549"/>
            <a:ext cx="4176957" cy="1352228"/>
          </a:xfrm>
          <a:prstGeom prst="rect">
            <a:avLst/>
          </a:prstGeom>
        </p:spPr>
      </p:pic>
      <p:sp>
        <p:nvSpPr>
          <p:cNvPr id="9" name="Chave Esquerda 8">
            <a:extLst>
              <a:ext uri="{FF2B5EF4-FFF2-40B4-BE49-F238E27FC236}">
                <a16:creationId xmlns:a16="http://schemas.microsoft.com/office/drawing/2014/main" xmlns="" id="{F81CBCDC-4B55-4D9B-8D37-9918AB11A026}"/>
              </a:ext>
            </a:extLst>
          </p:cNvPr>
          <p:cNvSpPr/>
          <p:nvPr/>
        </p:nvSpPr>
        <p:spPr>
          <a:xfrm>
            <a:off x="619170" y="2341011"/>
            <a:ext cx="682278" cy="13178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have Esquerda 9">
            <a:extLst>
              <a:ext uri="{FF2B5EF4-FFF2-40B4-BE49-F238E27FC236}">
                <a16:creationId xmlns:a16="http://schemas.microsoft.com/office/drawing/2014/main" xmlns="" id="{1AA522EE-0DBD-4382-9636-B16930AC5BD8}"/>
              </a:ext>
            </a:extLst>
          </p:cNvPr>
          <p:cNvSpPr/>
          <p:nvPr/>
        </p:nvSpPr>
        <p:spPr>
          <a:xfrm>
            <a:off x="6691025" y="2341011"/>
            <a:ext cx="682278" cy="13178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Chave Esquerda 10">
            <a:extLst>
              <a:ext uri="{FF2B5EF4-FFF2-40B4-BE49-F238E27FC236}">
                <a16:creationId xmlns:a16="http://schemas.microsoft.com/office/drawing/2014/main" xmlns="" id="{17C169A7-C7C7-4A55-918F-16CFA35D45F4}"/>
              </a:ext>
            </a:extLst>
          </p:cNvPr>
          <p:cNvSpPr/>
          <p:nvPr/>
        </p:nvSpPr>
        <p:spPr>
          <a:xfrm>
            <a:off x="3203392" y="4403272"/>
            <a:ext cx="682278" cy="1317888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AD56CFAD-9740-410A-8C78-A4A2BBE361E6}"/>
              </a:ext>
            </a:extLst>
          </p:cNvPr>
          <p:cNvSpPr txBox="1"/>
          <p:nvPr/>
        </p:nvSpPr>
        <p:spPr>
          <a:xfrm>
            <a:off x="-22439" y="2707589"/>
            <a:ext cx="615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/>
              <a:t>A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xmlns="" id="{9817BF97-CCB9-4529-9BE6-58D7ACAF48D5}"/>
              </a:ext>
            </a:extLst>
          </p:cNvPr>
          <p:cNvSpPr txBox="1"/>
          <p:nvPr/>
        </p:nvSpPr>
        <p:spPr>
          <a:xfrm>
            <a:off x="6075191" y="2707589"/>
            <a:ext cx="615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/>
              <a:t>B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xmlns="" id="{04A850F9-154C-48FE-90BF-803BE3F8967A}"/>
              </a:ext>
            </a:extLst>
          </p:cNvPr>
          <p:cNvSpPr txBox="1"/>
          <p:nvPr/>
        </p:nvSpPr>
        <p:spPr>
          <a:xfrm>
            <a:off x="2670951" y="4803578"/>
            <a:ext cx="6158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323046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D996292-12E3-4721-9669-32D731F1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Aprendizado por reforço (RL)</a:t>
            </a:r>
            <a:endParaRPr lang="pt-BR" sz="3600" dirty="0"/>
          </a:p>
        </p:txBody>
      </p:sp>
      <p:pic>
        <p:nvPicPr>
          <p:cNvPr id="1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xmlns="" id="{27BB52A7-BADC-4DAB-A298-85713B6F0AF0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373" b="68717" l="11014" r="19396">
                        <a14:foregroundMark x1="18519" y1="54833" x2="18519" y2="54833"/>
                        <a14:foregroundMark x1="17641" y1="66081" x2="17641" y2="66081"/>
                        <a14:foregroundMark x1="19493" y1="68717" x2="19493" y2="68717"/>
                        <a14:foregroundMark x1="19006" y1="56239" x2="19006" y2="56239"/>
                        <a14:foregroundMark x1="11014" y1="68717" x2="11306" y2="683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188" t="50798" r="79751" b="30826"/>
          <a:stretch/>
        </p:blipFill>
        <p:spPr>
          <a:xfrm>
            <a:off x="2733041" y="3723164"/>
            <a:ext cx="1109878" cy="1125137"/>
          </a:xfrm>
          <a:prstGeom prst="rect">
            <a:avLst/>
          </a:prstGeom>
        </p:spPr>
      </p:pic>
      <p:grpSp>
        <p:nvGrpSpPr>
          <p:cNvPr id="16" name="Agrupar 15">
            <a:extLst>
              <a:ext uri="{FF2B5EF4-FFF2-40B4-BE49-F238E27FC236}">
                <a16:creationId xmlns:a16="http://schemas.microsoft.com/office/drawing/2014/main" xmlns="" id="{2DBA95B5-7D41-427E-BACF-051BDF94FF30}"/>
              </a:ext>
            </a:extLst>
          </p:cNvPr>
          <p:cNvGrpSpPr/>
          <p:nvPr/>
        </p:nvGrpSpPr>
        <p:grpSpPr>
          <a:xfrm>
            <a:off x="8818816" y="1639666"/>
            <a:ext cx="2136433" cy="1517986"/>
            <a:chOff x="9223552" y="1044768"/>
            <a:chExt cx="2356448" cy="2226843"/>
          </a:xfrm>
        </p:grpSpPr>
        <p:pic>
          <p:nvPicPr>
            <p:cNvPr id="17" name="Gráfico 16" descr="Bolha de pensamento com preenchimento sólido">
              <a:extLst>
                <a:ext uri="{FF2B5EF4-FFF2-40B4-BE49-F238E27FC236}">
                  <a16:creationId xmlns:a16="http://schemas.microsoft.com/office/drawing/2014/main" xmlns="" id="{04DC4441-6925-4E71-AC9B-CF5BC25BAA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9223552" y="1044768"/>
              <a:ext cx="2356448" cy="2226843"/>
            </a:xfrm>
            <a:prstGeom prst="rect">
              <a:avLst/>
            </a:prstGeom>
          </p:spPr>
        </p:pic>
        <p:sp>
          <p:nvSpPr>
            <p:cNvPr id="18" name="CaixaDeTexto 17">
              <a:extLst>
                <a:ext uri="{FF2B5EF4-FFF2-40B4-BE49-F238E27FC236}">
                  <a16:creationId xmlns:a16="http://schemas.microsoft.com/office/drawing/2014/main" xmlns="" id="{EB235875-4497-48DE-8228-DE113057F349}"/>
                </a:ext>
              </a:extLst>
            </p:cNvPr>
            <p:cNvSpPr txBox="1"/>
            <p:nvPr/>
          </p:nvSpPr>
          <p:spPr>
            <a:xfrm>
              <a:off x="9574195" y="1553721"/>
              <a:ext cx="1655162" cy="767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b="1" dirty="0"/>
                <a:t>Minha ação deu certo !</a:t>
              </a:r>
            </a:p>
          </p:txBody>
        </p:sp>
      </p:grpSp>
      <p:grpSp>
        <p:nvGrpSpPr>
          <p:cNvPr id="19" name="Agrupar 18">
            <a:extLst>
              <a:ext uri="{FF2B5EF4-FFF2-40B4-BE49-F238E27FC236}">
                <a16:creationId xmlns:a16="http://schemas.microsoft.com/office/drawing/2014/main" xmlns="" id="{C96FD7F8-1320-4BEE-9383-32B9DE817480}"/>
              </a:ext>
            </a:extLst>
          </p:cNvPr>
          <p:cNvGrpSpPr/>
          <p:nvPr/>
        </p:nvGrpSpPr>
        <p:grpSpPr>
          <a:xfrm>
            <a:off x="9553054" y="2836903"/>
            <a:ext cx="2615384" cy="2736190"/>
            <a:chOff x="9038383" y="3072845"/>
            <a:chExt cx="2452938" cy="2538245"/>
          </a:xfrm>
        </p:grpSpPr>
        <p:pic>
          <p:nvPicPr>
            <p:cNvPr id="20" name="Gráfico 19" descr="Bolha de pensamento com preenchimento sólido">
              <a:extLst>
                <a:ext uri="{FF2B5EF4-FFF2-40B4-BE49-F238E27FC236}">
                  <a16:creationId xmlns:a16="http://schemas.microsoft.com/office/drawing/2014/main" xmlns="" id="{2DADBBC1-5286-41E4-BC3C-D9EBD369F17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9038383" y="3072845"/>
              <a:ext cx="2452938" cy="2538245"/>
            </a:xfrm>
            <a:prstGeom prst="rect">
              <a:avLst/>
            </a:prstGeom>
          </p:spPr>
        </p:pic>
        <p:sp>
          <p:nvSpPr>
            <p:cNvPr id="21" name="CaixaDeTexto 20">
              <a:extLst>
                <a:ext uri="{FF2B5EF4-FFF2-40B4-BE49-F238E27FC236}">
                  <a16:creationId xmlns:a16="http://schemas.microsoft.com/office/drawing/2014/main" xmlns="" id="{F1C2E376-E80E-4A12-95A2-6836B0A608D0}"/>
                </a:ext>
              </a:extLst>
            </p:cNvPr>
            <p:cNvSpPr txBox="1"/>
            <p:nvPr/>
          </p:nvSpPr>
          <p:spPr>
            <a:xfrm>
              <a:off x="9095424" y="3639704"/>
              <a:ext cx="2395897" cy="685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400" b="1" dirty="0"/>
                <a:t>Minha ação</a:t>
              </a:r>
              <a:endParaRPr lang="pt-BR" b="1" dirty="0"/>
            </a:p>
            <a:p>
              <a:pPr algn="ctr"/>
              <a:r>
                <a:rPr lang="pt-BR" b="1" dirty="0"/>
                <a:t>d</a:t>
              </a:r>
              <a:r>
                <a:rPr lang="pt-BR" sz="1400" b="1" dirty="0"/>
                <a:t>eu errado, devo</a:t>
              </a:r>
            </a:p>
            <a:p>
              <a:pPr algn="ctr"/>
              <a:r>
                <a:rPr lang="pt-BR" b="1" dirty="0"/>
                <a:t>mudar minha atitude !</a:t>
              </a:r>
              <a:endParaRPr lang="pt-BR" sz="1400" b="1" dirty="0"/>
            </a:p>
          </p:txBody>
        </p:sp>
      </p:grpSp>
      <p:grpSp>
        <p:nvGrpSpPr>
          <p:cNvPr id="22" name="Agrupar 21">
            <a:extLst>
              <a:ext uri="{FF2B5EF4-FFF2-40B4-BE49-F238E27FC236}">
                <a16:creationId xmlns:a16="http://schemas.microsoft.com/office/drawing/2014/main" xmlns="" id="{38CE8F4A-91E5-4DA6-A025-2D956F7D4090}"/>
              </a:ext>
            </a:extLst>
          </p:cNvPr>
          <p:cNvGrpSpPr/>
          <p:nvPr/>
        </p:nvGrpSpPr>
        <p:grpSpPr>
          <a:xfrm>
            <a:off x="3686741" y="1930380"/>
            <a:ext cx="2164753" cy="1987784"/>
            <a:chOff x="7275703" y="1131117"/>
            <a:chExt cx="2356448" cy="2226843"/>
          </a:xfrm>
        </p:grpSpPr>
        <p:pic>
          <p:nvPicPr>
            <p:cNvPr id="23" name="Gráfico 22" descr="Bolha de pensamento com preenchimento sólido">
              <a:extLst>
                <a:ext uri="{FF2B5EF4-FFF2-40B4-BE49-F238E27FC236}">
                  <a16:creationId xmlns:a16="http://schemas.microsoft.com/office/drawing/2014/main" xmlns="" id="{8801DDCE-41E3-4221-B6A2-93C3A6C518E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p:blipFill>
          <p:spPr>
            <a:xfrm>
              <a:off x="7275703" y="1131117"/>
              <a:ext cx="2356448" cy="2226843"/>
            </a:xfrm>
            <a:prstGeom prst="rect">
              <a:avLst/>
            </a:prstGeom>
          </p:spPr>
        </p:pic>
        <p:sp>
          <p:nvSpPr>
            <p:cNvPr id="24" name="CaixaDeTexto 23">
              <a:extLst>
                <a:ext uri="{FF2B5EF4-FFF2-40B4-BE49-F238E27FC236}">
                  <a16:creationId xmlns:a16="http://schemas.microsoft.com/office/drawing/2014/main" xmlns="" id="{F8DC0790-833D-435F-9033-70A44416B3A9}"/>
                </a:ext>
              </a:extLst>
            </p:cNvPr>
            <p:cNvSpPr txBox="1"/>
            <p:nvPr/>
          </p:nvSpPr>
          <p:spPr>
            <a:xfrm>
              <a:off x="7633237" y="1701539"/>
              <a:ext cx="1655163" cy="6520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b="1" dirty="0"/>
                <a:t>Q</a:t>
              </a:r>
              <a:r>
                <a:rPr lang="pt-BR" b="1" dirty="0"/>
                <a:t>ue atitude devo tomar ?</a:t>
              </a:r>
              <a:endParaRPr lang="pt-BR" sz="1400" b="1" dirty="0"/>
            </a:p>
          </p:txBody>
        </p:sp>
      </p:grpSp>
      <p:pic>
        <p:nvPicPr>
          <p:cNvPr id="25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xmlns="" id="{9907F455-D739-4CAA-9399-DE6E26439AF4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28" t="31302" r="25358" b="46519"/>
          <a:stretch/>
        </p:blipFill>
        <p:spPr>
          <a:xfrm>
            <a:off x="7771635" y="2836902"/>
            <a:ext cx="1203031" cy="1202569"/>
          </a:xfrm>
          <a:prstGeom prst="rect">
            <a:avLst/>
          </a:prstGeom>
        </p:spPr>
      </p:pic>
      <p:pic>
        <p:nvPicPr>
          <p:cNvPr id="26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xmlns="" id="{1E44A99C-667F-45BD-B84E-D9D2B769FCBE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333" t="64385" r="23302" b="21993"/>
          <a:stretch/>
        </p:blipFill>
        <p:spPr>
          <a:xfrm>
            <a:off x="7786945" y="4935521"/>
            <a:ext cx="1812890" cy="954107"/>
          </a:xfrm>
          <a:prstGeom prst="rect">
            <a:avLst/>
          </a:prstGeom>
        </p:spPr>
      </p:pic>
      <p:pic>
        <p:nvPicPr>
          <p:cNvPr id="27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xmlns="" id="{8A85FECF-B17D-4F2E-8629-DF06D31AD94D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09" t="47472" r="52299" b="26604"/>
          <a:stretch/>
        </p:blipFill>
        <p:spPr>
          <a:xfrm>
            <a:off x="5183523" y="3793213"/>
            <a:ext cx="862120" cy="985037"/>
          </a:xfrm>
          <a:prstGeom prst="rect">
            <a:avLst/>
          </a:prstGeom>
        </p:spPr>
      </p:pic>
      <p:sp>
        <p:nvSpPr>
          <p:cNvPr id="28" name="Retângulo: Cantos Arredondados 27">
            <a:extLst>
              <a:ext uri="{FF2B5EF4-FFF2-40B4-BE49-F238E27FC236}">
                <a16:creationId xmlns:a16="http://schemas.microsoft.com/office/drawing/2014/main" xmlns="" id="{B2989F3F-F315-44D5-83CB-468DFE013CF3}"/>
              </a:ext>
            </a:extLst>
          </p:cNvPr>
          <p:cNvSpPr/>
          <p:nvPr/>
        </p:nvSpPr>
        <p:spPr>
          <a:xfrm>
            <a:off x="2717302" y="4997362"/>
            <a:ext cx="1274356" cy="524704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solidFill>
                  <a:schemeClr val="tx1"/>
                </a:solidFill>
              </a:rPr>
              <a:t>AMBIENTE</a:t>
            </a:r>
          </a:p>
        </p:txBody>
      </p: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xmlns="" id="{A62DEC71-F207-43AB-8F37-306633B450F8}"/>
              </a:ext>
            </a:extLst>
          </p:cNvPr>
          <p:cNvCxnSpPr>
            <a:stCxn id="15" idx="3"/>
            <a:endCxn id="27" idx="1"/>
          </p:cNvCxnSpPr>
          <p:nvPr/>
        </p:nvCxnSpPr>
        <p:spPr>
          <a:xfrm flipV="1">
            <a:off x="3842919" y="4285732"/>
            <a:ext cx="1340604" cy="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: Angulado 29">
            <a:extLst>
              <a:ext uri="{FF2B5EF4-FFF2-40B4-BE49-F238E27FC236}">
                <a16:creationId xmlns:a16="http://schemas.microsoft.com/office/drawing/2014/main" xmlns="" id="{6FF35110-230A-45EC-80C7-F1FF33601C9B}"/>
              </a:ext>
            </a:extLst>
          </p:cNvPr>
          <p:cNvCxnSpPr>
            <a:stCxn id="27" idx="3"/>
            <a:endCxn id="26" idx="1"/>
          </p:cNvCxnSpPr>
          <p:nvPr/>
        </p:nvCxnSpPr>
        <p:spPr>
          <a:xfrm>
            <a:off x="6045643" y="4285732"/>
            <a:ext cx="1741302" cy="1126843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ector: Angulado 30">
            <a:extLst>
              <a:ext uri="{FF2B5EF4-FFF2-40B4-BE49-F238E27FC236}">
                <a16:creationId xmlns:a16="http://schemas.microsoft.com/office/drawing/2014/main" xmlns="" id="{0EDF4090-3AC4-4D78-B719-CFB00D005CA3}"/>
              </a:ext>
            </a:extLst>
          </p:cNvPr>
          <p:cNvCxnSpPr>
            <a:stCxn id="27" idx="3"/>
            <a:endCxn id="25" idx="1"/>
          </p:cNvCxnSpPr>
          <p:nvPr/>
        </p:nvCxnSpPr>
        <p:spPr>
          <a:xfrm flipV="1">
            <a:off x="6045643" y="3438187"/>
            <a:ext cx="1725992" cy="847545"/>
          </a:xfrm>
          <a:prstGeom prst="bentConnector3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ector: Angulado 31">
            <a:extLst>
              <a:ext uri="{FF2B5EF4-FFF2-40B4-BE49-F238E27FC236}">
                <a16:creationId xmlns:a16="http://schemas.microsoft.com/office/drawing/2014/main" xmlns="" id="{BB9F1C60-4E04-43D8-BCC4-99504CCA3CE3}"/>
              </a:ext>
            </a:extLst>
          </p:cNvPr>
          <p:cNvCxnSpPr>
            <a:cxnSpLocks/>
            <a:stCxn id="25" idx="0"/>
            <a:endCxn id="15" idx="1"/>
          </p:cNvCxnSpPr>
          <p:nvPr/>
        </p:nvCxnSpPr>
        <p:spPr>
          <a:xfrm rot="16200000" flipH="1" flipV="1">
            <a:off x="4828680" y="741262"/>
            <a:ext cx="1448831" cy="5640110"/>
          </a:xfrm>
          <a:prstGeom prst="bentConnector4">
            <a:avLst>
              <a:gd name="adj1" fmla="val -61860"/>
              <a:gd name="adj2" fmla="val 10405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: Angulado 32">
            <a:extLst>
              <a:ext uri="{FF2B5EF4-FFF2-40B4-BE49-F238E27FC236}">
                <a16:creationId xmlns:a16="http://schemas.microsoft.com/office/drawing/2014/main" xmlns="" id="{966147AB-E40B-43E0-B621-CF3BA0B40199}"/>
              </a:ext>
            </a:extLst>
          </p:cNvPr>
          <p:cNvCxnSpPr>
            <a:stCxn id="26" idx="2"/>
            <a:endCxn id="15" idx="1"/>
          </p:cNvCxnSpPr>
          <p:nvPr/>
        </p:nvCxnSpPr>
        <p:spPr>
          <a:xfrm rot="5400000" flipH="1">
            <a:off x="4911268" y="2107507"/>
            <a:ext cx="1603895" cy="5960349"/>
          </a:xfrm>
          <a:prstGeom prst="bentConnector4">
            <a:avLst>
              <a:gd name="adj1" fmla="val -14253"/>
              <a:gd name="adj2" fmla="val 114063"/>
            </a:avLst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10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D996292-12E3-4721-9669-32D731F1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Aprendizado por reforço (RL)</a:t>
            </a:r>
            <a:endParaRPr lang="pt-BR" sz="3600" dirty="0"/>
          </a:p>
        </p:txBody>
      </p:sp>
      <p:pic>
        <p:nvPicPr>
          <p:cNvPr id="34" name="Imagem 33" descr="Diagrama&#10;&#10;Descrição gerada automaticamente">
            <a:extLst>
              <a:ext uri="{FF2B5EF4-FFF2-40B4-BE49-F238E27FC236}">
                <a16:creationId xmlns:a16="http://schemas.microsoft.com/office/drawing/2014/main" xmlns="" id="{97A94A4E-1A11-4EFE-A835-4A9EC0EDF3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4630" y="2403250"/>
            <a:ext cx="8083339" cy="3125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79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D996292-12E3-4721-9669-32D731F1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dirty="0">
                <a:latin typeface="Segoe UI" panose="020B0502040204020203" pitchFamily="34" charset="0"/>
                <a:cs typeface="Segoe UI" panose="020B0502040204020203" pitchFamily="34" charset="0"/>
              </a:rPr>
              <a:t>Multiplicidade em análises estatísticas</a:t>
            </a:r>
          </a:p>
        </p:txBody>
      </p:sp>
      <p:grpSp>
        <p:nvGrpSpPr>
          <p:cNvPr id="4" name="Agrupar 3">
            <a:extLst>
              <a:ext uri="{FF2B5EF4-FFF2-40B4-BE49-F238E27FC236}">
                <a16:creationId xmlns:a16="http://schemas.microsoft.com/office/drawing/2014/main" xmlns="" id="{F6039827-CBD7-42DE-BF4C-F49DAFBF39B2}"/>
              </a:ext>
            </a:extLst>
          </p:cNvPr>
          <p:cNvGrpSpPr/>
          <p:nvPr/>
        </p:nvGrpSpPr>
        <p:grpSpPr>
          <a:xfrm>
            <a:off x="7494569" y="2503176"/>
            <a:ext cx="3752332" cy="3115830"/>
            <a:chOff x="7238694" y="2473684"/>
            <a:chExt cx="3752332" cy="3115830"/>
          </a:xfrm>
        </p:grpSpPr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xmlns="" id="{61E08608-372E-4600-B986-83E1ACD31F87}"/>
                </a:ext>
              </a:extLst>
            </p:cNvPr>
            <p:cNvGrpSpPr/>
            <p:nvPr/>
          </p:nvGrpSpPr>
          <p:grpSpPr>
            <a:xfrm>
              <a:off x="7626502" y="2473684"/>
              <a:ext cx="3364524" cy="2691042"/>
              <a:chOff x="6696222" y="2359260"/>
              <a:chExt cx="3364524" cy="2691042"/>
            </a:xfrm>
          </p:grpSpPr>
          <p:sp>
            <p:nvSpPr>
              <p:cNvPr id="8" name="Forma Livre: Forma 7">
                <a:extLst>
                  <a:ext uri="{FF2B5EF4-FFF2-40B4-BE49-F238E27FC236}">
                    <a16:creationId xmlns:a16="http://schemas.microsoft.com/office/drawing/2014/main" xmlns="" id="{90E39170-E04C-48B1-AEDA-374130332508}"/>
                  </a:ext>
                </a:extLst>
              </p:cNvPr>
              <p:cNvSpPr/>
              <p:nvPr/>
            </p:nvSpPr>
            <p:spPr>
              <a:xfrm>
                <a:off x="6696222" y="3530991"/>
                <a:ext cx="2954215" cy="1111625"/>
              </a:xfrm>
              <a:custGeom>
                <a:avLst/>
                <a:gdLst>
                  <a:gd name="connsiteX0" fmla="*/ 0 w 2954215"/>
                  <a:gd name="connsiteY0" fmla="*/ 84406 h 1111625"/>
                  <a:gd name="connsiteX1" fmla="*/ 1237956 w 2954215"/>
                  <a:gd name="connsiteY1" fmla="*/ 1111347 h 1111625"/>
                  <a:gd name="connsiteX2" fmla="*/ 2954215 w 2954215"/>
                  <a:gd name="connsiteY2" fmla="*/ 0 h 1111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954215" h="1111625">
                    <a:moveTo>
                      <a:pt x="0" y="84406"/>
                    </a:moveTo>
                    <a:cubicBezTo>
                      <a:pt x="372793" y="604910"/>
                      <a:pt x="745587" y="1125415"/>
                      <a:pt x="1237956" y="1111347"/>
                    </a:cubicBezTo>
                    <a:cubicBezTo>
                      <a:pt x="1730325" y="1097279"/>
                      <a:pt x="2658793" y="117231"/>
                      <a:pt x="2954215" y="0"/>
                    </a:cubicBezTo>
                  </a:path>
                </a:pathLst>
              </a:custGeom>
              <a:noFill/>
              <a:ln w="381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9" name="Forma Livre: Forma 8">
                <a:extLst>
                  <a:ext uri="{FF2B5EF4-FFF2-40B4-BE49-F238E27FC236}">
                    <a16:creationId xmlns:a16="http://schemas.microsoft.com/office/drawing/2014/main" xmlns="" id="{F0144073-161B-4322-BC60-B7C6D51043BC}"/>
                  </a:ext>
                </a:extLst>
              </p:cNvPr>
              <p:cNvSpPr/>
              <p:nvPr/>
            </p:nvSpPr>
            <p:spPr>
              <a:xfrm>
                <a:off x="6710289" y="2784442"/>
                <a:ext cx="2982351" cy="2265860"/>
              </a:xfrm>
              <a:custGeom>
                <a:avLst/>
                <a:gdLst>
                  <a:gd name="connsiteX0" fmla="*/ 0 w 2982351"/>
                  <a:gd name="connsiteY0" fmla="*/ 2265860 h 2265860"/>
                  <a:gd name="connsiteX1" fmla="*/ 633046 w 2982351"/>
                  <a:gd name="connsiteY1" fmla="*/ 961 h 2265860"/>
                  <a:gd name="connsiteX2" fmla="*/ 1716259 w 2982351"/>
                  <a:gd name="connsiteY2" fmla="*/ 1970438 h 2265860"/>
                  <a:gd name="connsiteX3" fmla="*/ 2349305 w 2982351"/>
                  <a:gd name="connsiteY3" fmla="*/ 971632 h 2265860"/>
                  <a:gd name="connsiteX4" fmla="*/ 2982351 w 2982351"/>
                  <a:gd name="connsiteY4" fmla="*/ 2082980 h 22658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982351" h="2265860">
                    <a:moveTo>
                      <a:pt x="0" y="2265860"/>
                    </a:moveTo>
                    <a:cubicBezTo>
                      <a:pt x="173501" y="1158029"/>
                      <a:pt x="347003" y="50198"/>
                      <a:pt x="633046" y="961"/>
                    </a:cubicBezTo>
                    <a:cubicBezTo>
                      <a:pt x="919089" y="-48276"/>
                      <a:pt x="1430216" y="1808660"/>
                      <a:pt x="1716259" y="1970438"/>
                    </a:cubicBezTo>
                    <a:cubicBezTo>
                      <a:pt x="2002302" y="2132216"/>
                      <a:pt x="2138290" y="952875"/>
                      <a:pt x="2349305" y="971632"/>
                    </a:cubicBezTo>
                    <a:cubicBezTo>
                      <a:pt x="2560320" y="990389"/>
                      <a:pt x="2679896" y="1822728"/>
                      <a:pt x="2982351" y="2082980"/>
                    </a:cubicBezTo>
                  </a:path>
                </a:pathLst>
              </a:cu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10" name="Conector reto 9">
                <a:extLst>
                  <a:ext uri="{FF2B5EF4-FFF2-40B4-BE49-F238E27FC236}">
                    <a16:creationId xmlns:a16="http://schemas.microsoft.com/office/drawing/2014/main" xmlns="" id="{EDB512CD-F948-4530-A5E1-A79BFDCAA7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04776" y="2447778"/>
                <a:ext cx="0" cy="2602524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1" name="Conector reto 10">
                <a:extLst>
                  <a:ext uri="{FF2B5EF4-FFF2-40B4-BE49-F238E27FC236}">
                    <a16:creationId xmlns:a16="http://schemas.microsoft.com/office/drawing/2014/main" xmlns="" id="{83B8F738-2387-4C78-A199-4036ACE85D2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704776" y="5050302"/>
                <a:ext cx="3355969" cy="0"/>
              </a:xfrm>
              <a:prstGeom prst="line">
                <a:avLst/>
              </a:prstGeom>
              <a:ln w="381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2" name="Elipse 11">
                <a:extLst>
                  <a:ext uri="{FF2B5EF4-FFF2-40B4-BE49-F238E27FC236}">
                    <a16:creationId xmlns:a16="http://schemas.microsoft.com/office/drawing/2014/main" xmlns="" id="{BBDF45F3-8DD2-4943-9F83-79264AE0A0AF}"/>
                  </a:ext>
                </a:extLst>
              </p:cNvPr>
              <p:cNvSpPr/>
              <p:nvPr/>
            </p:nvSpPr>
            <p:spPr>
              <a:xfrm>
                <a:off x="6848134" y="3838411"/>
                <a:ext cx="144000" cy="14400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3" name="Elipse 12">
                <a:extLst>
                  <a:ext uri="{FF2B5EF4-FFF2-40B4-BE49-F238E27FC236}">
                    <a16:creationId xmlns:a16="http://schemas.microsoft.com/office/drawing/2014/main" xmlns="" id="{0E9DEDCB-1AD1-47D5-A7C2-301FDDF78B6D}"/>
                  </a:ext>
                </a:extLst>
              </p:cNvPr>
              <p:cNvSpPr/>
              <p:nvPr/>
            </p:nvSpPr>
            <p:spPr>
              <a:xfrm>
                <a:off x="8187397" y="4468245"/>
                <a:ext cx="144000" cy="14400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4" name="Elipse 13">
                <a:extLst>
                  <a:ext uri="{FF2B5EF4-FFF2-40B4-BE49-F238E27FC236}">
                    <a16:creationId xmlns:a16="http://schemas.microsoft.com/office/drawing/2014/main" xmlns="" id="{55F659C7-2D1F-4F0F-9196-C25D7EEB347B}"/>
                  </a:ext>
                </a:extLst>
              </p:cNvPr>
              <p:cNvSpPr/>
              <p:nvPr/>
            </p:nvSpPr>
            <p:spPr>
              <a:xfrm>
                <a:off x="8761828" y="4087206"/>
                <a:ext cx="144000" cy="14400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5" name="Elipse 14">
                <a:extLst>
                  <a:ext uri="{FF2B5EF4-FFF2-40B4-BE49-F238E27FC236}">
                    <a16:creationId xmlns:a16="http://schemas.microsoft.com/office/drawing/2014/main" xmlns="" id="{60860349-30F2-4AEF-9BE6-DF055B626541}"/>
                  </a:ext>
                </a:extLst>
              </p:cNvPr>
              <p:cNvSpPr/>
              <p:nvPr/>
            </p:nvSpPr>
            <p:spPr>
              <a:xfrm>
                <a:off x="9111176" y="3803321"/>
                <a:ext cx="144000" cy="14400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6" name="Elipse 15">
                <a:extLst>
                  <a:ext uri="{FF2B5EF4-FFF2-40B4-BE49-F238E27FC236}">
                    <a16:creationId xmlns:a16="http://schemas.microsoft.com/office/drawing/2014/main" xmlns="" id="{28CDC0AF-483F-4816-A748-8F8A4D784E72}"/>
                  </a:ext>
                </a:extLst>
              </p:cNvPr>
              <p:cNvSpPr/>
              <p:nvPr/>
            </p:nvSpPr>
            <p:spPr>
              <a:xfrm>
                <a:off x="8967176" y="2494531"/>
                <a:ext cx="144000" cy="144000"/>
              </a:xfrm>
              <a:prstGeom prst="ellipse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cxnSp>
            <p:nvCxnSpPr>
              <p:cNvPr id="17" name="Conector reto 16">
                <a:extLst>
                  <a:ext uri="{FF2B5EF4-FFF2-40B4-BE49-F238E27FC236}">
                    <a16:creationId xmlns:a16="http://schemas.microsoft.com/office/drawing/2014/main" xmlns="" id="{9D857F0F-FE79-43E8-A420-74180DB3A11B}"/>
                  </a:ext>
                </a:extLst>
              </p:cNvPr>
              <p:cNvCxnSpPr/>
              <p:nvPr/>
            </p:nvCxnSpPr>
            <p:spPr>
              <a:xfrm>
                <a:off x="8924293" y="3091590"/>
                <a:ext cx="216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8" name="Conector reto 17">
                <a:extLst>
                  <a:ext uri="{FF2B5EF4-FFF2-40B4-BE49-F238E27FC236}">
                    <a16:creationId xmlns:a16="http://schemas.microsoft.com/office/drawing/2014/main" xmlns="" id="{2545EF13-2EB6-4658-970C-3666CFCFB64E}"/>
                  </a:ext>
                </a:extLst>
              </p:cNvPr>
              <p:cNvCxnSpPr/>
              <p:nvPr/>
            </p:nvCxnSpPr>
            <p:spPr>
              <a:xfrm>
                <a:off x="8924286" y="2824308"/>
                <a:ext cx="216000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CaixaDeTexto 18">
                <a:extLst>
                  <a:ext uri="{FF2B5EF4-FFF2-40B4-BE49-F238E27FC236}">
                    <a16:creationId xmlns:a16="http://schemas.microsoft.com/office/drawing/2014/main" xmlns="" id="{D6EBDC6F-0429-4CB6-8B63-7D7513F4112D}"/>
                  </a:ext>
                </a:extLst>
              </p:cNvPr>
              <p:cNvSpPr txBox="1"/>
              <p:nvPr/>
            </p:nvSpPr>
            <p:spPr>
              <a:xfrm>
                <a:off x="9255176" y="2359260"/>
                <a:ext cx="805570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Data</a:t>
                </a:r>
              </a:p>
              <a:p>
                <a:r>
                  <a:rPr lang="pt-BR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Target</a:t>
                </a:r>
              </a:p>
              <a:p>
                <a:r>
                  <a:rPr lang="pt-BR" dirty="0">
                    <a:latin typeface="Segoe UI" panose="020B0502040204020203" pitchFamily="34" charset="0"/>
                    <a:cs typeface="Segoe UI" panose="020B0502040204020203" pitchFamily="34" charset="0"/>
                  </a:rPr>
                  <a:t>Fit</a:t>
                </a:r>
              </a:p>
            </p:txBody>
          </p:sp>
        </p:grpSp>
        <p:sp>
          <p:nvSpPr>
            <p:cNvPr id="6" name="CaixaDeTexto 5">
              <a:extLst>
                <a:ext uri="{FF2B5EF4-FFF2-40B4-BE49-F238E27FC236}">
                  <a16:creationId xmlns:a16="http://schemas.microsoft.com/office/drawing/2014/main" xmlns="" id="{9D9C5F57-5A73-4137-9489-B1B094B46005}"/>
                </a:ext>
              </a:extLst>
            </p:cNvPr>
            <p:cNvSpPr txBox="1"/>
            <p:nvPr/>
          </p:nvSpPr>
          <p:spPr>
            <a:xfrm>
              <a:off x="9103609" y="5220182"/>
              <a:ext cx="3952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>
                  <a:latin typeface="Segoe UI" panose="020B0502040204020203" pitchFamily="34" charset="0"/>
                  <a:cs typeface="Segoe UI" panose="020B0502040204020203" pitchFamily="34" charset="0"/>
                </a:rPr>
                <a:t>x</a:t>
              </a:r>
            </a:p>
          </p:txBody>
        </p: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xmlns="" id="{58854A78-FDD8-4DCA-AC66-82CDDB8A7F36}"/>
                </a:ext>
              </a:extLst>
            </p:cNvPr>
            <p:cNvSpPr txBox="1"/>
            <p:nvPr/>
          </p:nvSpPr>
          <p:spPr>
            <a:xfrm rot="16200000">
              <a:off x="7225729" y="3583503"/>
              <a:ext cx="39526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>
                  <a:latin typeface="Segoe UI" panose="020B0502040204020203" pitchFamily="34" charset="0"/>
                  <a:cs typeface="Segoe UI" panose="020B0502040204020203" pitchFamily="34" charset="0"/>
                </a:rPr>
                <a:t>y</a:t>
              </a:r>
            </a:p>
          </p:txBody>
        </p:sp>
      </p:grpSp>
      <p:sp>
        <p:nvSpPr>
          <p:cNvPr id="20" name="CaixaDeTexto 19">
            <a:extLst>
              <a:ext uri="{FF2B5EF4-FFF2-40B4-BE49-F238E27FC236}">
                <a16:creationId xmlns:a16="http://schemas.microsoft.com/office/drawing/2014/main" xmlns="" id="{1CE4AC87-E495-4F3E-889A-1FE3ECDE51E3}"/>
              </a:ext>
            </a:extLst>
          </p:cNvPr>
          <p:cNvSpPr txBox="1"/>
          <p:nvPr/>
        </p:nvSpPr>
        <p:spPr>
          <a:xfrm>
            <a:off x="740383" y="1769266"/>
            <a:ext cx="66567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A</a:t>
            </a:r>
            <a:r>
              <a:rPr lang="pt-BR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probabilidade de tacar um dado quatro vezes e </a:t>
            </a:r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o</a:t>
            </a:r>
            <a:r>
              <a:rPr lang="pt-BR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bter</a:t>
            </a:r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t-BR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 número seis nas quatro tacadas é de aproximadamente: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xmlns="" id="{E8B9A3D8-92BE-483D-814D-51434222D250}"/>
              </a:ext>
            </a:extLst>
          </p:cNvPr>
          <p:cNvSpPr txBox="1"/>
          <p:nvPr/>
        </p:nvSpPr>
        <p:spPr>
          <a:xfrm>
            <a:off x="7890931" y="1887949"/>
            <a:ext cx="335596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 err="1">
                <a:latin typeface="Segoe UI" panose="020B0502040204020203" pitchFamily="34" charset="0"/>
                <a:cs typeface="Segoe UI" panose="020B0502040204020203" pitchFamily="34" charset="0"/>
              </a:rPr>
              <a:t>Overfitting</a:t>
            </a:r>
            <a:endParaRPr lang="pt-BR" sz="2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xmlns="" id="{5362CBD2-2CD4-40D5-AC3B-20C8BF74881D}"/>
              </a:ext>
            </a:extLst>
          </p:cNvPr>
          <p:cNvSpPr txBox="1"/>
          <p:nvPr/>
        </p:nvSpPr>
        <p:spPr>
          <a:xfrm>
            <a:off x="715226" y="2744724"/>
            <a:ext cx="65180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Já a probabilidade de jogar 10000 dados diferentes quatro vezes e obter o número</a:t>
            </a:r>
            <a:r>
              <a:rPr lang="pt-BR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t-BR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seis nas quatro tacadas de ao menos um dado é aproximadamente: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CaixaDeTexto 22">
                <a:extLst>
                  <a:ext uri="{FF2B5EF4-FFF2-40B4-BE49-F238E27FC236}">
                    <a16:creationId xmlns:a16="http://schemas.microsoft.com/office/drawing/2014/main" xmlns="" id="{9E27DECA-37A5-433C-B38B-D794532A623E}"/>
                  </a:ext>
                </a:extLst>
              </p:cNvPr>
              <p:cNvSpPr txBox="1"/>
              <p:nvPr/>
            </p:nvSpPr>
            <p:spPr>
              <a:xfrm>
                <a:off x="720738" y="2226441"/>
                <a:ext cx="6080699" cy="64697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pt-BR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pt-BR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e>
                            <m:sup>
                              <m:r>
                                <a:rPr lang="pt-BR" i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sup>
                          </m:sSup>
                        </m:num>
                        <m:den>
                          <m:r>
                            <a:rPr lang="pt-BR" i="0">
                              <a:latin typeface="Cambria Math" panose="02040503050406030204" pitchFamily="18" charset="0"/>
                            </a:rPr>
                            <m:t>6</m:t>
                          </m:r>
                        </m:den>
                      </m:f>
                      <m:r>
                        <a:rPr lang="pt-BR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pt-BR" i="0">
                          <a:latin typeface="Cambria Math" panose="02040503050406030204" pitchFamily="18" charset="0"/>
                        </a:rPr>
                        <m:t> 100%=0,077%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3" name="CaixaDeTexto 22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9E27DECA-37A5-433C-B38B-D794532A62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0738" y="2226441"/>
                <a:ext cx="6080699" cy="646972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4" name="CaixaDeTexto 23">
                <a:extLst>
                  <a:ext uri="{FF2B5EF4-FFF2-40B4-BE49-F238E27FC236}">
                    <a16:creationId xmlns:a16="http://schemas.microsoft.com/office/drawing/2014/main" xmlns="" id="{516A0775-BC9E-4774-B799-EB090D1ACCC2}"/>
                  </a:ext>
                </a:extLst>
              </p:cNvPr>
              <p:cNvSpPr txBox="1"/>
              <p:nvPr/>
            </p:nvSpPr>
            <p:spPr>
              <a:xfrm>
                <a:off x="869116" y="3198628"/>
                <a:ext cx="6080705" cy="82060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pt-BR" i="1" smtClean="0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>
                              <a:latin typeface="Cambria Math" panose="02040503050406030204" pitchFamily="18" charset="0"/>
                            </a:rPr>
                            <m:t>1</m:t>
                          </m:r>
                          <m:r>
                            <a:rPr lang="pt-BR" i="0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pt-BR" i="1">
                                  <a:solidFill>
                                    <a:srgbClr val="836967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d>
                                <m:dPr>
                                  <m:ctrlPr>
                                    <a:rPr lang="pt-BR" i="1">
                                      <a:solidFill>
                                        <a:srgbClr val="836967"/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pt-BR" i="0">
                                      <a:latin typeface="Cambria Math" panose="02040503050406030204" pitchFamily="18" charset="0"/>
                                    </a:rPr>
                                    <m:t>1−</m:t>
                                  </m:r>
                                  <m:f>
                                    <m:fPr>
                                      <m:ctrlPr>
                                        <a:rPr lang="pt-BR" i="1">
                                          <a:solidFill>
                                            <a:srgbClr val="836967"/>
                                          </a:solidFill>
                                          <a:latin typeface="Cambria Math" panose="02040503050406030204" pitchFamily="18" charset="0"/>
                                        </a:rPr>
                                      </m:ctrlPr>
                                    </m:fPr>
                                    <m:num>
                                      <m:sSup>
                                        <m:sSupPr>
                                          <m:ctrlPr>
                                            <a:rPr lang="pt-BR" i="1">
                                              <a:solidFill>
                                                <a:srgbClr val="836967"/>
                                              </a:solidFill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pPr>
                                        <m:e>
                                          <m:r>
                                            <a:rPr lang="pt-BR" i="0">
                                              <a:latin typeface="Cambria Math" panose="02040503050406030204" pitchFamily="18" charset="0"/>
                                            </a:rPr>
                                            <m:t>1</m:t>
                                          </m:r>
                                        </m:e>
                                        <m:sup>
                                          <m:r>
                                            <a:rPr lang="pt-BR" i="0">
                                              <a:latin typeface="Cambria Math" panose="02040503050406030204" pitchFamily="18" charset="0"/>
                                            </a:rPr>
                                            <m:t>4</m:t>
                                          </m:r>
                                        </m:sup>
                                      </m:sSup>
                                    </m:num>
                                    <m:den>
                                      <m:r>
                                        <a:rPr lang="pt-BR" i="0">
                                          <a:latin typeface="Cambria Math" panose="02040503050406030204" pitchFamily="18" charset="0"/>
                                        </a:rPr>
                                        <m:t>6</m:t>
                                      </m:r>
                                    </m:den>
                                  </m:f>
                                </m:e>
                              </m:d>
                            </m:e>
                            <m:sup>
                              <m:r>
                                <a:rPr lang="pt-BR" i="0">
                                  <a:latin typeface="Cambria Math" panose="02040503050406030204" pitchFamily="18" charset="0"/>
                                </a:rPr>
                                <m:t>10000</m:t>
                              </m:r>
                            </m:sup>
                          </m:sSup>
                        </m:e>
                      </m:d>
                      <m:r>
                        <a:rPr lang="pt-BR" i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i="1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pt-BR" i="0">
                          <a:latin typeface="Cambria Math" panose="02040503050406030204" pitchFamily="18" charset="0"/>
                        </a:rPr>
                        <m:t> 100%=99,95%</m:t>
                      </m:r>
                    </m:oMath>
                  </m:oMathPara>
                </a14:m>
                <a:endParaRPr lang="pt-BR" dirty="0"/>
              </a:p>
            </p:txBody>
          </p:sp>
        </mc:Choice>
        <mc:Fallback xmlns="">
          <p:sp>
            <p:nvSpPr>
              <p:cNvPr id="24" name="CaixaDeTexto 23">
                <a:extLst>
                  <a:ext uri="{FF2B5EF4-FFF2-40B4-BE49-F238E27FC236}">
                    <a16:creationId xmlns:a16="http://schemas.microsoft.com/office/drawing/2014/main" xmlns:a14="http://schemas.microsoft.com/office/drawing/2010/main" xmlns="" id="{516A0775-BC9E-4774-B799-EB090D1ACCC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9116" y="3198628"/>
                <a:ext cx="6080705" cy="820609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6" name="Espaço Reservado para Conteúdo 13">
            <a:extLst>
              <a:ext uri="{FF2B5EF4-FFF2-40B4-BE49-F238E27FC236}">
                <a16:creationId xmlns:a16="http://schemas.microsoft.com/office/drawing/2014/main" xmlns="" id="{5A58DDCD-5802-460D-9702-7B6A0EDA69AD}"/>
              </a:ext>
            </a:extLst>
          </p:cNvPr>
          <p:cNvPicPr>
            <a:picLocks noGrp="1"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63437" y="3974971"/>
            <a:ext cx="2649998" cy="2209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3048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Dados de treino, validação e teste.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097280" y="1845720"/>
            <a:ext cx="10058040" cy="2207665"/>
          </a:xfrm>
        </p:spPr>
        <p:txBody>
          <a:bodyPr/>
          <a:lstStyle/>
          <a:p>
            <a:pPr marL="50800" indent="0">
              <a:buNone/>
            </a:pPr>
            <a:r>
              <a:rPr lang="pt-BR" sz="1800" dirty="0" smtClean="0"/>
              <a:t>Em normalmente em problemas de aprendizado supervisionado se separam os dados em três grupos distintos para a análise 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1800" dirty="0" smtClean="0"/>
              <a:t>Dados de treino, utilizados para serem analisados e desenvolver a hipótese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1800" dirty="0" smtClean="0"/>
              <a:t>Dados de validação, utilizados para guiar escolhas sobre o algoritmo.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pt-BR" sz="1800" dirty="0" smtClean="0"/>
              <a:t>Dados de teste, utilizados exclusivamente para testar a capacidade de generalização.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457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4D101F4-0263-4E1A-87B5-533AEFCD2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Support</a:t>
            </a:r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Vector </a:t>
            </a:r>
            <a:r>
              <a:rPr lang="pt-BR" sz="3600" spc="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Machine</a:t>
            </a:r>
            <a:endParaRPr lang="pt-BR" sz="36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3AB1A3AD-6A70-4329-918B-D9C8A679A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83193" y="2077963"/>
            <a:ext cx="6817565" cy="355807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62FE210A-82F1-49E2-9F27-C05F9112E8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259" y="1876485"/>
            <a:ext cx="4600575" cy="451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653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4D101F4-0263-4E1A-87B5-533AEFCD2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Support</a:t>
            </a:r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Vector </a:t>
            </a:r>
            <a:r>
              <a:rPr lang="pt-BR" sz="3600" spc="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Machine</a:t>
            </a:r>
            <a:endParaRPr lang="pt-BR" sz="3600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FB71BFC2-4D37-48E9-B798-EF4D27296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440" y="2304242"/>
            <a:ext cx="10729120" cy="3507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275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4D101F4-0263-4E1A-87B5-533AEFCD2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 smtClean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PCA e LDA</a:t>
            </a:r>
            <a:endParaRPr lang="pt-BR" sz="3600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02E94914-E38D-4D9D-86D3-2614E2B5B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014" y="2451754"/>
            <a:ext cx="3935473" cy="301139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762F906A-5D81-4C35-A123-B4A6D6AA62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9429" y="2109603"/>
            <a:ext cx="3762375" cy="3695700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9D6A1E87-573B-4DA9-B713-B47C4D83DD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542" y="2451754"/>
            <a:ext cx="3448530" cy="2719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351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b6849dfcc_0_0"/>
          <p:cNvSpPr txBox="1"/>
          <p:nvPr/>
        </p:nvSpPr>
        <p:spPr>
          <a:xfrm>
            <a:off x="1162825" y="2201500"/>
            <a:ext cx="99924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Ø"/>
            </a:pPr>
            <a:r>
              <a:rPr lang="pt-BR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</a:t>
            </a:r>
            <a:r>
              <a:rPr lang="x-none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roblema </a:t>
            </a:r>
            <a:r>
              <a:rPr lang="x-none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 saude </a:t>
            </a:r>
            <a:r>
              <a:rPr lang="x-none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internacional</a:t>
            </a:r>
            <a:r>
              <a:rPr lang="pt-BR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Ø"/>
            </a:pPr>
            <a:r>
              <a:rPr lang="x-none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Epidemia entre os anos de 2015 e </a:t>
            </a:r>
            <a:r>
              <a:rPr lang="x-none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2016</a:t>
            </a:r>
            <a:r>
              <a:rPr lang="pt-BR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Ø"/>
            </a:pPr>
            <a:r>
              <a:rPr lang="x-none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Mosquito </a:t>
            </a:r>
            <a:r>
              <a:rPr lang="x-none" sz="1800" i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Aedes </a:t>
            </a:r>
            <a:r>
              <a:rPr lang="x-none" sz="1800" i="1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aegypti</a:t>
            </a:r>
            <a:r>
              <a:rPr lang="pt-BR" sz="1800" i="1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;</a:t>
            </a:r>
            <a:endParaRPr sz="1800" i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Ø"/>
            </a:pPr>
            <a:r>
              <a:rPr lang="pt-BR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</a:t>
            </a:r>
            <a:r>
              <a:rPr lang="x-none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índrome </a:t>
            </a:r>
            <a:r>
              <a:rPr lang="x-none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 Guillain-Barré e casos de microcefalia em </a:t>
            </a:r>
            <a:r>
              <a:rPr lang="x-none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recém-nascidos</a:t>
            </a:r>
            <a:r>
              <a:rPr lang="pt-BR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800" i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x-none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 </a:t>
            </a:r>
            <a:endParaRPr sz="1600" dirty="0"/>
          </a:p>
        </p:txBody>
      </p:sp>
      <p:sp>
        <p:nvSpPr>
          <p:cNvPr id="145" name="Google Shape;145;geb6849dfcc_0_0"/>
          <p:cNvSpPr txBox="1"/>
          <p:nvPr/>
        </p:nvSpPr>
        <p:spPr>
          <a:xfrm>
            <a:off x="1097280" y="1046160"/>
            <a:ext cx="10058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48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Zika vírus (ZIKV)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"/>
          <p:cNvSpPr txBox="1"/>
          <p:nvPr/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0" i="0" u="none" strike="noStrike" cap="none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Dados analisados</a:t>
            </a:r>
            <a:endParaRPr dirty="0"/>
          </a:p>
        </p:txBody>
      </p:sp>
      <p:sp>
        <p:nvSpPr>
          <p:cNvPr id="173" name="Google Shape;173;p2"/>
          <p:cNvSpPr/>
          <p:nvPr/>
        </p:nvSpPr>
        <p:spPr>
          <a:xfrm>
            <a:off x="1511999" y="1368000"/>
            <a:ext cx="9320123" cy="4443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8548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x-none" sz="2200" dirty="0">
                <a:latin typeface="Calibri"/>
                <a:ea typeface="Calibri"/>
                <a:cs typeface="Calibri"/>
                <a:sym typeface="Calibri"/>
              </a:rPr>
              <a:t>Dados cedido pela FioCruz - Fundação Oswaldo Cruz</a:t>
            </a:r>
            <a:endParaRPr sz="2200" dirty="0">
              <a:latin typeface="Calibri"/>
              <a:ea typeface="Calibri"/>
              <a:cs typeface="Calibri"/>
              <a:sym typeface="Calibri"/>
            </a:endParaRPr>
          </a:p>
          <a:p>
            <a:pPr marL="285840" marR="0" lvl="0" indent="-28548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x-none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Os dados consistem em um vetor de tamanho 2151 que representa os comprimentos de ondas medidos (350 a 2500 nm), outro vetor de mesmo tamanho (2151) que representa a absorbância (lo</a:t>
            </a:r>
            <a:r>
              <a:rPr lang="x-none" sz="2200" dirty="0">
                <a:latin typeface="Calibri"/>
                <a:ea typeface="Calibri"/>
                <a:cs typeface="Calibri"/>
                <a:sym typeface="Calibri"/>
              </a:rPr>
              <a:t>g</a:t>
            </a:r>
            <a:r>
              <a:rPr lang="x-none" sz="2200" baseline="-25000" dirty="0">
                <a:latin typeface="Calibri"/>
                <a:ea typeface="Calibri"/>
                <a:cs typeface="Calibri"/>
                <a:sym typeface="Calibri"/>
              </a:rPr>
              <a:t>10</a:t>
            </a:r>
            <a:r>
              <a:rPr lang="x-none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x-none" sz="2200" dirty="0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x-none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x-none" sz="2200" dirty="0">
                <a:latin typeface="Calibri"/>
                <a:ea typeface="Calibri"/>
                <a:cs typeface="Calibri"/>
                <a:sym typeface="Calibri"/>
              </a:rPr>
              <a:t>I</a:t>
            </a:r>
            <a:r>
              <a:rPr lang="x-none" sz="2200" baseline="-25000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x-none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), a quantidade de dias após infecção e se o mosquito está ou não infectad</a:t>
            </a:r>
            <a:r>
              <a:rPr lang="pt-BR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o.</a:t>
            </a:r>
          </a:p>
          <a:p>
            <a:pPr marL="285840" marR="0" lvl="0" indent="-28548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pt-BR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Ao longo dos experimentos foi cedido um novo grupo de </a:t>
            </a:r>
            <a:r>
              <a:rPr lang="pt-BR" sz="2200" dirty="0">
                <a:latin typeface="Calibri"/>
                <a:ea typeface="Calibri"/>
                <a:cs typeface="Calibri"/>
                <a:sym typeface="Calibri"/>
              </a:rPr>
              <a:t>dados, coletados separadamente do primeiro grupo de dados.</a:t>
            </a:r>
          </a:p>
          <a:p>
            <a:pPr marL="285840" marR="0" lvl="0" indent="-28548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pt-BR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 primeiro grupo de dados é referido como </a:t>
            </a:r>
            <a:r>
              <a:rPr lang="pt-BR" sz="2200" dirty="0">
                <a:latin typeface="Calibri"/>
                <a:ea typeface="Calibri"/>
                <a:cs typeface="Calibri"/>
                <a:sym typeface="Calibri"/>
              </a:rPr>
              <a:t>coorte 1 e o segundo como coorte 2.</a:t>
            </a:r>
            <a:endParaRPr lang="pt-BR" sz="2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"/>
          <p:cNvSpPr txBox="1"/>
          <p:nvPr/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0" i="0" u="none" strike="noStrike" cap="none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Métricas</a:t>
            </a:r>
            <a:endParaRPr dirty="0"/>
          </a:p>
        </p:txBody>
      </p:sp>
      <p:sp>
        <p:nvSpPr>
          <p:cNvPr id="173" name="Google Shape;173;p2"/>
          <p:cNvSpPr/>
          <p:nvPr/>
        </p:nvSpPr>
        <p:spPr>
          <a:xfrm>
            <a:off x="1217531" y="1925939"/>
            <a:ext cx="9320123" cy="342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pt-BR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1800" dirty="0" err="1">
                <a:solidFill>
                  <a:schemeClr val="dk1"/>
                </a:solidFill>
              </a:rPr>
              <a:t>Days</a:t>
            </a:r>
            <a:r>
              <a:rPr lang="pt-BR" sz="1800" dirty="0">
                <a:solidFill>
                  <a:schemeClr val="dk1"/>
                </a:solidFill>
              </a:rPr>
              <a:t> Post </a:t>
            </a:r>
            <a:r>
              <a:rPr lang="pt-BR" sz="1800" dirty="0" err="1">
                <a:solidFill>
                  <a:schemeClr val="dk1"/>
                </a:solidFill>
              </a:rPr>
              <a:t>Infection</a:t>
            </a:r>
            <a:r>
              <a:rPr lang="pt-BR" sz="1800" dirty="0">
                <a:solidFill>
                  <a:schemeClr val="dk1"/>
                </a:solidFill>
              </a:rPr>
              <a:t> -  DPI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pt-BR" sz="1800" b="0" i="0" u="none" strike="noStrike" cap="none" dirty="0" err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True</a:t>
            </a:r>
            <a:r>
              <a:rPr lang="pt-BR" sz="1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Positive Rate – TPR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pt-BR" sz="1800" dirty="0">
                <a:solidFill>
                  <a:schemeClr val="dk1"/>
                </a:solidFill>
              </a:rPr>
              <a:t>SPC – </a:t>
            </a:r>
            <a:r>
              <a:rPr lang="pt-BR" sz="1800" dirty="0" err="1">
                <a:solidFill>
                  <a:schemeClr val="dk1"/>
                </a:solidFill>
              </a:rPr>
              <a:t>Specificity</a:t>
            </a:r>
            <a:r>
              <a:rPr lang="pt-BR" sz="1800" dirty="0">
                <a:solidFill>
                  <a:schemeClr val="dk1"/>
                </a:solidFill>
              </a:rPr>
              <a:t> (TNR)</a:t>
            </a:r>
          </a:p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55130526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"/>
          <p:cNvSpPr txBox="1"/>
          <p:nvPr/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0" i="0" u="none" strike="noStrike" cap="none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Distribuição de mosquitos na coorte 1</a:t>
            </a:r>
            <a:endParaRPr dirty="0"/>
          </a:p>
        </p:txBody>
      </p:sp>
      <p:sp>
        <p:nvSpPr>
          <p:cNvPr id="173" name="Google Shape;173;p2"/>
          <p:cNvSpPr/>
          <p:nvPr/>
        </p:nvSpPr>
        <p:spPr>
          <a:xfrm>
            <a:off x="1217531" y="1925939"/>
            <a:ext cx="9320123" cy="34209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/>
              <a:t>Distribuição mosquitos coorte 1: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/>
              <a:t> • número de mosquitos 4 DPI infectados: 108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/>
              <a:t>• número de mosquitos 4 DPI não infectados: 47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/>
              <a:t>• número de mosquitos 7 DPI infectados: 98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/>
              <a:t>• número de mosquitos 7 DPI não infectados: 70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/>
              <a:t>• número de mosquitos 10 DPI infectados: 75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/>
              <a:t>• número de mosquitos 10 DPI não infectados: 67</a:t>
            </a: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27826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"/>
          <p:cNvSpPr txBox="1"/>
          <p:nvPr/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0" i="0" u="none" strike="noStrike" cap="none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Resultado base de comparação</a:t>
            </a:r>
            <a:endParaRPr lang="pt-BR" dirty="0"/>
          </a:p>
        </p:txBody>
      </p:sp>
      <p:sp>
        <p:nvSpPr>
          <p:cNvPr id="173" name="Google Shape;173;p2"/>
          <p:cNvSpPr/>
          <p:nvPr/>
        </p:nvSpPr>
        <p:spPr>
          <a:xfrm>
            <a:off x="1511999" y="1368000"/>
            <a:ext cx="9320123" cy="237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8548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pt-BR" sz="2200" dirty="0">
                <a:latin typeface="Calibri"/>
                <a:ea typeface="Calibri"/>
                <a:cs typeface="Calibri"/>
                <a:sym typeface="Calibri"/>
              </a:rPr>
              <a:t>Resultado obtido pela pesquisa realizada pela </a:t>
            </a:r>
            <a:r>
              <a:rPr lang="pt-BR" sz="2200" dirty="0" err="1">
                <a:latin typeface="Calibri"/>
                <a:ea typeface="Calibri"/>
                <a:cs typeface="Calibri"/>
                <a:sym typeface="Calibri"/>
              </a:rPr>
              <a:t>FioCruz</a:t>
            </a:r>
            <a:endParaRPr lang="pt-BR" sz="2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5229F90F-2B2B-4AA8-A028-2D2B1923E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7361" y="2512695"/>
            <a:ext cx="7819776" cy="1799475"/>
          </a:xfrm>
          <a:prstGeom prst="rect">
            <a:avLst/>
          </a:prstGeom>
        </p:spPr>
      </p:pic>
      <p:graphicFrame>
        <p:nvGraphicFramePr>
          <p:cNvPr id="5" name="Google Shape;180;p3">
            <a:extLst>
              <a:ext uri="{FF2B5EF4-FFF2-40B4-BE49-F238E27FC236}">
                <a16:creationId xmlns:a16="http://schemas.microsoft.com/office/drawing/2014/main" xmlns="" id="{3CB57367-21DC-4E6E-92A2-D767ABF0FA4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06985297"/>
              </p:ext>
            </p:extLst>
          </p:nvPr>
        </p:nvGraphicFramePr>
        <p:xfrm>
          <a:off x="1659188" y="5073061"/>
          <a:ext cx="8229600" cy="1143000"/>
        </p:xfrm>
        <a:graphic>
          <a:graphicData uri="http://schemas.openxmlformats.org/drawingml/2006/table">
            <a:tbl>
              <a:tblPr firstRow="1" bandRow="1">
                <a:noFill/>
                <a:tableStyleId>{03C52875-0D8A-42B3-94BB-75353A9E6959}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x-none" sz="1800" u="none" strike="noStrike" cap="none" dirty="0"/>
                        <a:t>Mosquito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x-none" sz="1800" u="none" strike="noStrike" cap="none"/>
                        <a:t>Treino 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x-none" sz="1800" u="none" strike="noStrike" cap="none"/>
                        <a:t>Teste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x-none" sz="1800" u="none" strike="noStrike" cap="none" dirty="0"/>
                        <a:t>4 DPI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x-none" sz="1800" u="none" strike="noStrike" cap="none"/>
                        <a:t>61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x-none" sz="1800" u="none" strike="noStrike" cap="none"/>
                        <a:t>65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x-none" sz="1800" u="none" strike="noStrike" cap="none" dirty="0"/>
                        <a:t>7 DPI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x-none" sz="1800" u="none" strike="noStrike" cap="none"/>
                        <a:t>59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x-none" sz="1800" u="none" strike="noStrike" cap="none" dirty="0"/>
                        <a:t>90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  <p:sp>
        <p:nvSpPr>
          <p:cNvPr id="6" name="CaixaDeTexto 5">
            <a:extLst>
              <a:ext uri="{FF2B5EF4-FFF2-40B4-BE49-F238E27FC236}">
                <a16:creationId xmlns:a16="http://schemas.microsoft.com/office/drawing/2014/main" xmlns="" id="{29B697EB-1D16-4EF1-92DA-C873456629F6}"/>
              </a:ext>
            </a:extLst>
          </p:cNvPr>
          <p:cNvSpPr txBox="1"/>
          <p:nvPr/>
        </p:nvSpPr>
        <p:spPr>
          <a:xfrm>
            <a:off x="1511999" y="4615175"/>
            <a:ext cx="550189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200" dirty="0"/>
              <a:t>Sorteio de mosquitos </a:t>
            </a:r>
          </a:p>
        </p:txBody>
      </p:sp>
    </p:spTree>
    <p:extLst>
      <p:ext uri="{BB962C8B-B14F-4D97-AF65-F5344CB8AC3E}">
        <p14:creationId xmlns:p14="http://schemas.microsoft.com/office/powerpoint/2010/main" val="420971030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"/>
          <p:cNvSpPr txBox="1"/>
          <p:nvPr/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b="0" i="0" u="none" strike="noStrike" cap="none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Mudança na </a:t>
            </a:r>
            <a:r>
              <a:rPr lang="pt-BR" sz="4800" b="0" i="0" u="none" strike="noStrike" cap="none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métrica e método K-</a:t>
            </a:r>
            <a:r>
              <a:rPr lang="pt-BR" sz="4800" b="0" i="0" u="none" strike="noStrike" cap="none" dirty="0" err="1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fold</a:t>
            </a:r>
            <a:r>
              <a:rPr lang="pt-BR" sz="4800" b="0" i="0" u="none" strike="noStrike" cap="none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dirty="0"/>
          </a:p>
        </p:txBody>
      </p:sp>
      <p:sp>
        <p:nvSpPr>
          <p:cNvPr id="173" name="Google Shape;173;p2"/>
          <p:cNvSpPr/>
          <p:nvPr/>
        </p:nvSpPr>
        <p:spPr>
          <a:xfrm>
            <a:off x="1511999" y="1368000"/>
            <a:ext cx="9320123" cy="237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8548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pt-BR" sz="2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Cohort</a:t>
            </a:r>
            <a:r>
              <a:rPr lang="pt-BR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1 – K-</a:t>
            </a:r>
            <a:r>
              <a:rPr lang="pt-BR" sz="2200" b="0" i="0" u="none" strike="noStrike" cap="none" dirty="0" err="1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fold</a:t>
            </a:r>
            <a:endParaRPr lang="pt-BR" sz="2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840" marR="0" lvl="0" indent="-28548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pt-BR" sz="2200" dirty="0" err="1">
                <a:latin typeface="Calibri"/>
                <a:ea typeface="Calibri"/>
                <a:cs typeface="Calibri"/>
                <a:sym typeface="Calibri"/>
              </a:rPr>
              <a:t>Cohort</a:t>
            </a:r>
            <a:r>
              <a:rPr lang="pt-BR" sz="2200" dirty="0">
                <a:latin typeface="Calibri"/>
                <a:ea typeface="Calibri"/>
                <a:cs typeface="Calibri"/>
                <a:sym typeface="Calibri"/>
              </a:rPr>
              <a:t> 2 – </a:t>
            </a:r>
            <a:r>
              <a:rPr lang="pt-BR" sz="2200" dirty="0" err="1">
                <a:latin typeface="Calibri"/>
                <a:ea typeface="Calibri"/>
                <a:cs typeface="Calibri"/>
                <a:sym typeface="Calibri"/>
              </a:rPr>
              <a:t>Conjunt</a:t>
            </a:r>
            <a:r>
              <a:rPr lang="pt-BR" sz="2200" dirty="0">
                <a:latin typeface="Calibri"/>
                <a:ea typeface="Calibri"/>
                <a:cs typeface="Calibri"/>
                <a:sym typeface="Calibri"/>
              </a:rPr>
              <a:t> de dados de teste</a:t>
            </a:r>
            <a:endParaRPr lang="pt-BR" sz="22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Imagem 3" descr="Diagrama&#10;&#10;Descrição gerada automaticamente">
            <a:extLst>
              <a:ext uri="{FF2B5EF4-FFF2-40B4-BE49-F238E27FC236}">
                <a16:creationId xmlns:a16="http://schemas.microsoft.com/office/drawing/2014/main" xmlns="" id="{AF191EE4-E345-4B2F-B931-A190686EAE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70" y="2758507"/>
            <a:ext cx="5342857" cy="3276190"/>
          </a:xfrm>
          <a:prstGeom prst="rect">
            <a:avLst/>
          </a:prstGeom>
        </p:spPr>
      </p:pic>
      <p:pic>
        <p:nvPicPr>
          <p:cNvPr id="5" name="Imagem 4" descr="Gráfico, Gráfico de barras&#10;&#10;Descrição gerada automaticamente">
            <a:extLst>
              <a:ext uri="{FF2B5EF4-FFF2-40B4-BE49-F238E27FC236}">
                <a16:creationId xmlns:a16="http://schemas.microsoft.com/office/drawing/2014/main" xmlns="" id="{9006BC88-FF75-4044-A86F-3FB359D3DE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769" y="2758507"/>
            <a:ext cx="4380952" cy="31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5385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"/>
          <p:cNvSpPr txBox="1"/>
          <p:nvPr/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pt-BR" sz="4800" b="0" i="0" u="none" strike="noStrike" cap="none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étodos LDA</a:t>
            </a:r>
            <a:endParaRPr lang="pt-BR" dirty="0"/>
          </a:p>
        </p:txBody>
      </p:sp>
      <p:sp>
        <p:nvSpPr>
          <p:cNvPr id="173" name="Google Shape;173;p2"/>
          <p:cNvSpPr/>
          <p:nvPr/>
        </p:nvSpPr>
        <p:spPr>
          <a:xfrm>
            <a:off x="1511999" y="1368000"/>
            <a:ext cx="9320123" cy="237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xmlns="" id="{1F7EAF57-E5AB-476D-9F1F-573178240E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059" b="98235" l="2128" r="97400">
                        <a14:foregroundMark x1="16076" y1="35882" x2="22459" y2="37647"/>
                        <a14:foregroundMark x1="17021" y1="36471" x2="20567" y2="49412"/>
                        <a14:foregroundMark x1="16076" y1="37059" x2="15839" y2="47647"/>
                        <a14:foregroundMark x1="15839" y1="49412" x2="16076" y2="46471"/>
                        <a14:foregroundMark x1="15839" y1="48235" x2="16312" y2="38824"/>
                        <a14:foregroundMark x1="16076" y1="37647" x2="15603" y2="42941"/>
                        <a14:foregroundMark x1="15839" y1="34706" x2="15603" y2="43529"/>
                        <a14:foregroundMark x1="20331" y1="45882" x2="20804" y2="53529"/>
                        <a14:foregroundMark x1="20095" y1="51765" x2="20331" y2="54706"/>
                        <a14:foregroundMark x1="21040" y1="54118" x2="26478" y2="54118"/>
                        <a14:foregroundMark x1="26478" y1="54118" x2="26714" y2="42353"/>
                        <a14:foregroundMark x1="26478" y1="42353" x2="23168" y2="41765"/>
                        <a14:foregroundMark x1="23877" y1="41765" x2="21277" y2="42353"/>
                        <a14:foregroundMark x1="20804" y1="41765" x2="26005" y2="41765"/>
                        <a14:foregroundMark x1="25768" y1="41765" x2="26714" y2="42353"/>
                        <a14:foregroundMark x1="26241" y1="42353" x2="22931" y2="42353"/>
                        <a14:foregroundMark x1="22695" y1="40588" x2="25059" y2="41176"/>
                        <a14:foregroundMark x1="25059" y1="41176" x2="25768" y2="41765"/>
                        <a14:foregroundMark x1="25768" y1="41176" x2="26714" y2="41765"/>
                        <a14:foregroundMark x1="27187" y1="45294" x2="26950" y2="54118"/>
                        <a14:foregroundMark x1="27187" y1="48235" x2="30733" y2="48824"/>
                        <a14:foregroundMark x1="27896" y1="48235" x2="30969" y2="47647"/>
                        <a14:foregroundMark x1="31206" y1="48824" x2="31206" y2="60588"/>
                        <a14:foregroundMark x1="31206" y1="61176" x2="24823" y2="60000"/>
                        <a14:foregroundMark x1="24350" y1="60000" x2="28132" y2="60588"/>
                        <a14:foregroundMark x1="27423" y1="61765" x2="24350" y2="61176"/>
                        <a14:foregroundMark x1="28132" y1="54118" x2="28369" y2="65882"/>
                        <a14:foregroundMark x1="28369" y1="65882" x2="34279" y2="67059"/>
                        <a14:foregroundMark x1="34752" y1="66471" x2="34515" y2="53529"/>
                        <a14:foregroundMark x1="34515" y1="52941" x2="29787" y2="52941"/>
                        <a14:foregroundMark x1="31915" y1="52353" x2="34988" y2="54118"/>
                        <a14:foregroundMark x1="34752" y1="52353" x2="34752" y2="58235"/>
                        <a14:foregroundMark x1="34752" y1="60588" x2="32388" y2="62941"/>
                        <a14:foregroundMark x1="33570" y1="64118" x2="28605" y2="65882"/>
                        <a14:foregroundMark x1="29551" y1="65882" x2="27896" y2="66471"/>
                        <a14:foregroundMark x1="29551" y1="66471" x2="30260" y2="67059"/>
                        <a14:foregroundMark x1="31915" y1="71176" x2="31915" y2="74706"/>
                        <a14:foregroundMark x1="32388" y1="74118" x2="38534" y2="72941"/>
                        <a14:foregroundMark x1="38061" y1="74118" x2="38298" y2="59412"/>
                        <a14:foregroundMark x1="38298" y1="59412" x2="35461" y2="59412"/>
                        <a14:foregroundMark x1="15839" y1="36471" x2="13002" y2="31176"/>
                        <a14:foregroundMark x1="15130" y1="35294" x2="11820" y2="28235"/>
                        <a14:foregroundMark x1="12057" y1="28824" x2="3073" y2="7647"/>
                        <a14:foregroundMark x1="2600" y1="7647" x2="8274" y2="20588"/>
                        <a14:foregroundMark x1="6856" y1="17059" x2="9456" y2="24118"/>
                        <a14:foregroundMark x1="8983" y1="22353" x2="11584" y2="28235"/>
                        <a14:foregroundMark x1="10875" y1="25882" x2="15130" y2="34706"/>
                        <a14:foregroundMark x1="10165" y1="24118" x2="11348" y2="26471"/>
                        <a14:foregroundMark x1="29787" y1="55882" x2="29787" y2="61176"/>
                        <a14:foregroundMark x1="29551" y1="55882" x2="29078" y2="59412"/>
                        <a14:foregroundMark x1="38061" y1="74118" x2="40189" y2="77059"/>
                        <a14:foregroundMark x1="37589" y1="72941" x2="46099" y2="84118"/>
                        <a14:foregroundMark x1="38298" y1="73529" x2="45154" y2="81765"/>
                        <a14:foregroundMark x1="40426" y1="78235" x2="41844" y2="79412"/>
                        <a14:foregroundMark x1="41371" y1="78824" x2="47281" y2="84118"/>
                        <a14:foregroundMark x1="45626" y1="82941" x2="46809" y2="84118"/>
                        <a14:foregroundMark x1="45863" y1="82353" x2="47281" y2="84118"/>
                        <a14:foregroundMark x1="46336" y1="82353" x2="48265" y2="85232"/>
                        <a14:foregroundMark x1="47518" y1="84706" x2="48251" y2="85227"/>
                        <a14:foregroundMark x1="50584" y1="86098" x2="51537" y2="85882"/>
                        <a14:foregroundMark x1="51911" y1="86593" x2="54846" y2="82941"/>
                        <a14:foregroundMark x1="52935" y1="86975" x2="53664" y2="84706"/>
                        <a14:foregroundMark x1="53428" y1="85882" x2="54610" y2="82941"/>
                        <a14:foregroundMark x1="53901" y1="85294" x2="55319" y2="81765"/>
                        <a14:foregroundMark x1="55556" y1="81765" x2="57683" y2="82353"/>
                        <a14:foregroundMark x1="54846" y1="82353" x2="57447" y2="80588"/>
                        <a14:foregroundMark x1="54846" y1="81765" x2="57447" y2="81176"/>
                        <a14:foregroundMark x1="55792" y1="81765" x2="59574" y2="81765"/>
                        <a14:foregroundMark x1="57447" y1="81176" x2="59574" y2="81765"/>
                        <a14:foregroundMark x1="57210" y1="81765" x2="60993" y2="83529"/>
                        <a14:foregroundMark x1="59102" y1="82353" x2="61702" y2="82941"/>
                        <a14:foregroundMark x1="59102" y1="82353" x2="60757" y2="82353"/>
                        <a14:foregroundMark x1="59102" y1="81176" x2="60993" y2="82353"/>
                        <a14:foregroundMark x1="59102" y1="81765" x2="66430" y2="87647"/>
                        <a14:foregroundMark x1="61229" y1="82353" x2="64066" y2="84706"/>
                        <a14:foregroundMark x1="62648" y1="84118" x2="65721" y2="86471"/>
                        <a14:foregroundMark x1="5674" y1="15294" x2="7092" y2="17647"/>
                        <a14:foregroundMark x1="5910" y1="15294" x2="7329" y2="18235"/>
                        <a14:foregroundMark x1="5910" y1="15294" x2="6856" y2="18235"/>
                        <a14:foregroundMark x1="7092" y1="19412" x2="8274" y2="21765"/>
                        <a14:foregroundMark x1="8747" y1="22353" x2="12057" y2="29412"/>
                        <a14:foregroundMark x1="11584" y1="28824" x2="13239" y2="32353"/>
                        <a14:foregroundMark x1="3310" y1="8824" x2="3546" y2="10000"/>
                        <a14:foregroundMark x1="66194" y1="87647" x2="68085" y2="90000"/>
                        <a14:foregroundMark x1="64303" y1="85294" x2="66667" y2="88235"/>
                        <a14:foregroundMark x1="65721" y1="86471" x2="70449" y2="92353"/>
                        <a14:foregroundMark x1="97400" y1="34706" x2="96454" y2="54706"/>
                        <a14:foregroundMark x1="96927" y1="45882" x2="94563" y2="67647"/>
                        <a14:foregroundMark x1="94563" y1="67647" x2="93853" y2="68824"/>
                        <a14:foregroundMark x1="95035" y1="65294" x2="92435" y2="76471"/>
                        <a14:foregroundMark x1="95745" y1="59412" x2="90544" y2="80000"/>
                        <a14:foregroundMark x1="90544" y1="80000" x2="90307" y2="80000"/>
                        <a14:foregroundMark x1="95745" y1="53529" x2="97163" y2="34118"/>
                        <a14:foregroundMark x1="96927" y1="40000" x2="93853" y2="69412"/>
                        <a14:foregroundMark x1="95035" y1="62941" x2="89362" y2="84706"/>
                        <a14:foregroundMark x1="89362" y1="84706" x2="80851" y2="97059"/>
                        <a14:foregroundMark x1="80851" y1="97059" x2="79905" y2="97059"/>
                        <a14:foregroundMark x1="81324" y1="98235" x2="72340" y2="95294"/>
                        <a14:foregroundMark x1="72340" y1="95294" x2="72340" y2="95294"/>
                        <a14:foregroundMark x1="74941" y1="96471" x2="70449" y2="93529"/>
                        <a14:backgroundMark x1="97872" y1="86471" x2="96690" y2="95882"/>
                        <a14:backgroundMark x1="95981" y1="91765" x2="92908" y2="98235"/>
                        <a14:backgroundMark x1="96217" y1="84706" x2="98582" y2="71176"/>
                        <a14:backgroundMark x1="98582" y1="71176" x2="99054" y2="62353"/>
                        <a14:backgroundMark x1="1891" y1="35882" x2="4728" y2="54706"/>
                        <a14:backgroundMark x1="29078" y1="82353" x2="35934" y2="95882"/>
                        <a14:backgroundMark x1="32624" y1="85882" x2="41844" y2="94118"/>
                        <a14:backgroundMark x1="41844" y1="94118" x2="42080" y2="94118"/>
                        <a14:backgroundMark x1="39953" y1="92353" x2="47754" y2="98235"/>
                        <a14:backgroundMark x1="44681" y1="92941" x2="54137" y2="96471"/>
                        <a14:backgroundMark x1="55319" y1="97647" x2="57683" y2="99412"/>
                        <a14:backgroundMark x1="56265" y1="95294" x2="61702" y2="9823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354386" y="3827912"/>
            <a:ext cx="4735238" cy="1903050"/>
          </a:xfrm>
          <a:prstGeom prst="rect">
            <a:avLst/>
          </a:prstGeom>
        </p:spPr>
      </p:pic>
      <p:pic>
        <p:nvPicPr>
          <p:cNvPr id="4" name="Imagem 3" descr="Texto&#10;&#10;Descrição gerada automaticamente">
            <a:extLst>
              <a:ext uri="{FF2B5EF4-FFF2-40B4-BE49-F238E27FC236}">
                <a16:creationId xmlns:a16="http://schemas.microsoft.com/office/drawing/2014/main" xmlns="" id="{F7C0ED74-0C22-4810-8B39-A4E8DB02D7F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8067" y="1965209"/>
            <a:ext cx="10755865" cy="168372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xmlns="" id="{5DF13B23-87D1-491E-8BF3-87F29BAE6278}"/>
              </a:ext>
            </a:extLst>
          </p:cNvPr>
          <p:cNvSpPr txBox="1"/>
          <p:nvPr/>
        </p:nvSpPr>
        <p:spPr>
          <a:xfrm>
            <a:off x="256317" y="4298026"/>
            <a:ext cx="179795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200" dirty="0"/>
              <a:t>Solução:</a:t>
            </a:r>
          </a:p>
          <a:p>
            <a:r>
              <a:rPr lang="pt-BR" sz="1600" dirty="0"/>
              <a:t>LDA em janelas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xmlns="" id="{F920740C-0430-4CDB-9B10-69E1D792742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76314" y="4636580"/>
            <a:ext cx="390476" cy="28571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xmlns="" id="{AA44292C-37E6-469E-A30E-358B621E63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4498" y="4636580"/>
            <a:ext cx="390476" cy="285714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0BD62AB2-FF03-4772-9A17-E99263705EA3}"/>
              </a:ext>
            </a:extLst>
          </p:cNvPr>
          <p:cNvSpPr txBox="1"/>
          <p:nvPr/>
        </p:nvSpPr>
        <p:spPr>
          <a:xfrm>
            <a:off x="7689848" y="3930579"/>
            <a:ext cx="4243848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saída de cada janela é uma classificação linear,</a:t>
            </a:r>
          </a:p>
          <a:p>
            <a:r>
              <a:rPr lang="pt-BR" dirty="0"/>
              <a:t>com um limiar em um reta para cada classe (infectado ou não infectado). Quando analisamos </a:t>
            </a:r>
          </a:p>
          <a:p>
            <a:r>
              <a:rPr lang="pt-BR" dirty="0"/>
              <a:t>estes valores em conjunto passamos a ter um confiabilidade da classificação de cada janela através da distância deste limiar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10451221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"/>
          <p:cNvSpPr txBox="1"/>
          <p:nvPr/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lang="pt-BR" sz="4800" b="0" i="0" u="none" strike="noStrike" cap="none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étodos LDA</a:t>
            </a:r>
            <a:endParaRPr lang="pt-BR" dirty="0"/>
          </a:p>
        </p:txBody>
      </p:sp>
      <p:sp>
        <p:nvSpPr>
          <p:cNvPr id="173" name="Google Shape;173;p2"/>
          <p:cNvSpPr/>
          <p:nvPr/>
        </p:nvSpPr>
        <p:spPr>
          <a:xfrm>
            <a:off x="1511999" y="1368000"/>
            <a:ext cx="9320123" cy="23745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pt-BR" sz="1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xmlns="" id="{092EA19E-A137-4DEB-8CF8-DEA46A560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35" y="2114549"/>
            <a:ext cx="8053716" cy="1880563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C8899238-7853-400D-8177-3C5C86186C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5185" y="4064399"/>
            <a:ext cx="8053717" cy="188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889477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1"/>
          <p:cNvSpPr txBox="1"/>
          <p:nvPr/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4800" b="0" i="0" u="none" strike="noStrike" cap="none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Conclusão</a:t>
            </a:r>
            <a:endParaRPr sz="4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1"/>
          <p:cNvSpPr/>
          <p:nvPr/>
        </p:nvSpPr>
        <p:spPr>
          <a:xfrm>
            <a:off x="232475" y="1765129"/>
            <a:ext cx="10922845" cy="444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x-none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redução de informação do espectro parece ser ainda competitiva comparada a informação completa;</a:t>
            </a:r>
            <a:endParaRPr sz="2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pt-BR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Ambos métodos com LDA e SVM parecem promissores e </a:t>
            </a:r>
            <a:r>
              <a:rPr lang="x-none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um sistema de baixo custo par</a:t>
            </a:r>
            <a:r>
              <a:rPr lang="pt-BR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se utilizar em campo parece</a:t>
            </a:r>
            <a:r>
              <a:rPr lang="x-none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pt-BR" sz="2200" b="0" i="0" u="none" strike="noStrike" cap="none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viável.</a:t>
            </a:r>
          </a:p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endParaRPr lang="pt-BR" sz="2200" dirty="0">
              <a:latin typeface="Calibri"/>
              <a:cs typeface="Calibri"/>
              <a:sym typeface="Calibri"/>
            </a:endParaRPr>
          </a:p>
          <a:p>
            <a:pPr marL="34326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Espaço para melhorias (outliers, </a:t>
            </a:r>
            <a:r>
              <a:rPr lang="pt-BR" sz="2200" dirty="0" err="1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hiperparametros</a:t>
            </a:r>
            <a:r>
              <a:rPr lang="pt-BR" sz="22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)</a:t>
            </a:r>
          </a:p>
          <a:p>
            <a:pPr marL="34326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 pitchFamily="34" charset="0"/>
              <a:buChar char="•"/>
            </a:pPr>
            <a:endParaRPr lang="pt-BR" sz="2200" b="0" i="0" u="none" strike="noStrike" cap="none" dirty="0">
              <a:solidFill>
                <a:schemeClr val="dk1"/>
              </a:solidFill>
              <a:latin typeface="Calibri"/>
              <a:ea typeface="Arial"/>
              <a:cs typeface="Calibri"/>
              <a:sym typeface="Calibri"/>
            </a:endParaRPr>
          </a:p>
          <a:p>
            <a:pPr marL="34326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 panose="020B0604020202020204" pitchFamily="34" charset="0"/>
              <a:buChar char="•"/>
            </a:pPr>
            <a:r>
              <a:rPr lang="pt-BR" sz="22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Possíveis desafios para o uso em campo.</a:t>
            </a:r>
            <a:endParaRPr sz="2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46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1"/>
          <p:cNvSpPr txBox="1"/>
          <p:nvPr/>
        </p:nvSpPr>
        <p:spPr>
          <a:xfrm>
            <a:off x="1097280" y="1046160"/>
            <a:ext cx="10058040" cy="690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lvl="1">
              <a:lnSpc>
                <a:spcPct val="85000"/>
              </a:lnSpc>
            </a:pPr>
            <a:r>
              <a:rPr lang="pt-BR" sz="4800" dirty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Trabalhos futuros</a:t>
            </a:r>
            <a:endParaRPr sz="4800" b="0" i="0" u="none" strike="noStrike" cap="none" dirty="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11"/>
          <p:cNvSpPr/>
          <p:nvPr/>
        </p:nvSpPr>
        <p:spPr>
          <a:xfrm>
            <a:off x="232475" y="1765129"/>
            <a:ext cx="10922845" cy="4446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pt-BR" sz="2200" dirty="0">
                <a:solidFill>
                  <a:schemeClr val="dk1"/>
                </a:solidFill>
                <a:latin typeface="Calibri"/>
                <a:cs typeface="Calibri"/>
                <a:sym typeface="Calibri"/>
              </a:rPr>
              <a:t>Desafios mencionados anteriormente</a:t>
            </a:r>
          </a:p>
          <a:p>
            <a:pPr marL="285840" marR="0" lvl="0" indent="-28548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pt-BR" sz="2200" b="0" i="0" u="none" strike="noStrike" cap="none" dirty="0">
                <a:solidFill>
                  <a:schemeClr val="dk1"/>
                </a:solidFill>
                <a:latin typeface="Calibri"/>
                <a:ea typeface="Arial"/>
                <a:cs typeface="Calibri"/>
                <a:sym typeface="Calibri"/>
              </a:rPr>
              <a:t>Sistema alternativo em paralelo.</a:t>
            </a:r>
          </a:p>
          <a:p>
            <a:pPr marL="360"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</a:pPr>
            <a:endParaRPr sz="2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80046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sz="22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 descr="Gráfico&#10;&#10;Descrição gerada automaticamente">
            <a:extLst>
              <a:ext uri="{FF2B5EF4-FFF2-40B4-BE49-F238E27FC236}">
                <a16:creationId xmlns:a16="http://schemas.microsoft.com/office/drawing/2014/main" xmlns="" id="{A3C348BE-277D-48F3-A7A7-D3B134F00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3094" y="2521492"/>
            <a:ext cx="4948906" cy="3333235"/>
          </a:xfrm>
          <a:prstGeom prst="rect">
            <a:avLst/>
          </a:prstGeom>
        </p:spPr>
      </p:pic>
      <p:pic>
        <p:nvPicPr>
          <p:cNvPr id="7" name="Imagem 6" descr="Interface gráfica do usuário, Texto&#10;&#10;Descrição gerada automaticamente com confiança média">
            <a:extLst>
              <a:ext uri="{FF2B5EF4-FFF2-40B4-BE49-F238E27FC236}">
                <a16:creationId xmlns:a16="http://schemas.microsoft.com/office/drawing/2014/main" xmlns="" id="{4352C84B-3223-49DF-8B30-0DF4CDECED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95" y="4188110"/>
            <a:ext cx="4616763" cy="2183180"/>
          </a:xfrm>
          <a:prstGeom prst="rect">
            <a:avLst/>
          </a:prstGeom>
        </p:spPr>
      </p:pic>
      <p:pic>
        <p:nvPicPr>
          <p:cNvPr id="9" name="Imagem 8" descr="Uma imagem contendo Diagrama&#10;&#10;Descrição gerada automaticamente">
            <a:extLst>
              <a:ext uri="{FF2B5EF4-FFF2-40B4-BE49-F238E27FC236}">
                <a16:creationId xmlns:a16="http://schemas.microsoft.com/office/drawing/2014/main" xmlns="" id="{63DF9EF0-0EB8-4B46-8996-772F7674B55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995" y="2474859"/>
            <a:ext cx="4745705" cy="1713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872673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eb6849dfcc_0_0"/>
          <p:cNvSpPr txBox="1"/>
          <p:nvPr/>
        </p:nvSpPr>
        <p:spPr>
          <a:xfrm>
            <a:off x="1162825" y="2201500"/>
            <a:ext cx="9992400" cy="2031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Wingdings" panose="05000000000000000000" pitchFamily="2" charset="2"/>
              <a:buChar char="Ø"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572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Ø"/>
            </a:pPr>
            <a:r>
              <a:rPr lang="pt-BR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 se conter rapidamente surtos de doenças e prevenir surtos é importante detectar em que locais há mosquitos infectados, pois na realidade muitos deles não estão infectados.</a:t>
            </a:r>
            <a:endParaRPr lang="pt-BR"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8572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Ø"/>
            </a:pPr>
            <a:r>
              <a:rPr lang="pt-BR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pt-BR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irecionar os esforços no ponto certo e acompanhar os resultados.</a:t>
            </a:r>
          </a:p>
          <a:p>
            <a:pPr marL="85725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Wingdings" panose="05000000000000000000" pitchFamily="2" charset="2"/>
              <a:buChar char="Ø"/>
            </a:pPr>
            <a:r>
              <a:rPr lang="pt-BR" sz="1800" dirty="0" smtClean="0">
                <a:solidFill>
                  <a:schemeClr val="dk1"/>
                </a:solidFill>
                <a:latin typeface="Times New Roman"/>
                <a:cs typeface="Times New Roman"/>
                <a:sym typeface="Times New Roman"/>
              </a:rPr>
              <a:t>Realizar a identificação de mosquitos contaminados de maneira rápida, de baixo custo por medição , com custos de aparelhos baixos e que possam ser usados em campos para uma análise instantânea.</a:t>
            </a:r>
            <a:endParaRPr sz="1800" dirty="0"/>
          </a:p>
        </p:txBody>
      </p:sp>
      <p:sp>
        <p:nvSpPr>
          <p:cNvPr id="145" name="Google Shape;145;geb6849dfcc_0_0"/>
          <p:cNvSpPr txBox="1"/>
          <p:nvPr/>
        </p:nvSpPr>
        <p:spPr>
          <a:xfrm>
            <a:off x="1097280" y="1046160"/>
            <a:ext cx="10058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 smtClean="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Motivação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2677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C79D936-61A4-4F7F-861D-BA9D03312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Comparação entre as metodologias</a:t>
            </a:r>
          </a:p>
        </p:txBody>
      </p:sp>
      <p:sp>
        <p:nvSpPr>
          <p:cNvPr id="10" name="Google Shape;988;p30">
            <a:extLst>
              <a:ext uri="{FF2B5EF4-FFF2-40B4-BE49-F238E27FC236}">
                <a16:creationId xmlns:a16="http://schemas.microsoft.com/office/drawing/2014/main" xmlns="" id="{D8A6A197-F035-4F42-A4BD-69DE8EC6B0F5}"/>
              </a:ext>
            </a:extLst>
          </p:cNvPr>
          <p:cNvSpPr/>
          <p:nvPr/>
        </p:nvSpPr>
        <p:spPr>
          <a:xfrm rot="10800000">
            <a:off x="1435810" y="5758498"/>
            <a:ext cx="326886" cy="228098"/>
          </a:xfrm>
          <a:custGeom>
            <a:avLst/>
            <a:gdLst/>
            <a:ahLst/>
            <a:cxnLst/>
            <a:rect l="l" t="t" r="r" b="b"/>
            <a:pathLst>
              <a:path w="3132" h="3131" extrusionOk="0">
                <a:moveTo>
                  <a:pt x="1566" y="626"/>
                </a:moveTo>
                <a:cubicBezTo>
                  <a:pt x="2092" y="626"/>
                  <a:pt x="2505" y="1052"/>
                  <a:pt x="2505" y="1565"/>
                </a:cubicBezTo>
                <a:cubicBezTo>
                  <a:pt x="2505" y="2091"/>
                  <a:pt x="2092" y="2505"/>
                  <a:pt x="1566" y="2505"/>
                </a:cubicBezTo>
                <a:cubicBezTo>
                  <a:pt x="1052" y="2505"/>
                  <a:pt x="627" y="2091"/>
                  <a:pt x="627" y="1565"/>
                </a:cubicBezTo>
                <a:cubicBezTo>
                  <a:pt x="627" y="1052"/>
                  <a:pt x="1052" y="626"/>
                  <a:pt x="1566" y="626"/>
                </a:cubicBezTo>
                <a:close/>
                <a:moveTo>
                  <a:pt x="1566" y="0"/>
                </a:moveTo>
                <a:cubicBezTo>
                  <a:pt x="677" y="0"/>
                  <a:pt x="1" y="689"/>
                  <a:pt x="1" y="1565"/>
                </a:cubicBezTo>
                <a:cubicBezTo>
                  <a:pt x="1" y="2454"/>
                  <a:pt x="677" y="3131"/>
                  <a:pt x="1566" y="3131"/>
                </a:cubicBezTo>
                <a:cubicBezTo>
                  <a:pt x="2455" y="3131"/>
                  <a:pt x="3131" y="2454"/>
                  <a:pt x="3131" y="1565"/>
                </a:cubicBezTo>
                <a:cubicBezTo>
                  <a:pt x="3131" y="689"/>
                  <a:pt x="2455" y="0"/>
                  <a:pt x="1566" y="0"/>
                </a:cubicBezTo>
                <a:close/>
              </a:path>
            </a:pathLst>
          </a:custGeom>
          <a:solidFill>
            <a:srgbClr val="F7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xmlns="" id="{BA3A8276-92EA-4130-B85E-80F3A4C07847}"/>
              </a:ext>
            </a:extLst>
          </p:cNvPr>
          <p:cNvSpPr txBox="1"/>
          <p:nvPr/>
        </p:nvSpPr>
        <p:spPr>
          <a:xfrm>
            <a:off x="851772" y="1915787"/>
            <a:ext cx="2328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/>
              <a:t>RT-</a:t>
            </a:r>
            <a:r>
              <a:rPr lang="pt-BR" sz="2200" b="1" dirty="0" err="1"/>
              <a:t>qPCR</a:t>
            </a:r>
            <a:endParaRPr lang="pt-BR" sz="2200" b="1" dirty="0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xmlns="" id="{B05DC41D-FF27-4657-B459-E99ECBB5C088}"/>
              </a:ext>
            </a:extLst>
          </p:cNvPr>
          <p:cNvSpPr txBox="1"/>
          <p:nvPr/>
        </p:nvSpPr>
        <p:spPr>
          <a:xfrm>
            <a:off x="415271" y="2499756"/>
            <a:ext cx="3420362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Atualmente utilizado em programas de vigilância de </a:t>
            </a:r>
            <a:r>
              <a:rPr lang="pt-BR" sz="1800" dirty="0" err="1"/>
              <a:t>arboviroses</a:t>
            </a:r>
            <a:r>
              <a:rPr lang="pt-BR" sz="1800" dirty="0"/>
              <a:t> para identificar mosquitos contaminados com o </a:t>
            </a:r>
            <a:r>
              <a:rPr lang="pt-BR" sz="1800" dirty="0" err="1"/>
              <a:t>Zika</a:t>
            </a:r>
            <a:r>
              <a:rPr lang="pt-BR" sz="1800" dirty="0"/>
              <a:t> </a:t>
            </a:r>
            <a:r>
              <a:rPr lang="pt-BR" sz="1800" dirty="0" smtClean="0"/>
              <a:t>vírus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 smtClean="0"/>
              <a:t>Alto </a:t>
            </a:r>
            <a:r>
              <a:rPr lang="pt-BR" sz="1800" dirty="0"/>
              <a:t>custo por medição.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Leva tempo para obter resultado.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Necessita de mão de obra especializada</a:t>
            </a:r>
            <a:r>
              <a:rPr lang="pt-BR" sz="2000" dirty="0" smtClean="0"/>
              <a:t>.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xmlns="" id="{83AA65D3-59C5-475A-878F-5FA25FF83EB2}"/>
              </a:ext>
            </a:extLst>
          </p:cNvPr>
          <p:cNvSpPr txBox="1"/>
          <p:nvPr/>
        </p:nvSpPr>
        <p:spPr>
          <a:xfrm>
            <a:off x="4734415" y="1915787"/>
            <a:ext cx="232826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/>
              <a:t>NIRS</a:t>
            </a:r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xmlns="" id="{9175A2AE-5575-4541-B919-593C3E7B1222}"/>
              </a:ext>
            </a:extLst>
          </p:cNvPr>
          <p:cNvSpPr txBox="1"/>
          <p:nvPr/>
        </p:nvSpPr>
        <p:spPr>
          <a:xfrm>
            <a:off x="4311833" y="2358818"/>
            <a:ext cx="317342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pt-BR" sz="1800" dirty="0"/>
              <a:t>Leituras de ondas de 350 a 2500 </a:t>
            </a:r>
            <a:r>
              <a:rPr lang="pt-BR" sz="1800" dirty="0" err="1"/>
              <a:t>nm</a:t>
            </a:r>
            <a:r>
              <a:rPr lang="pt-BR" sz="1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Custo do equipamento caro.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Inviável para ser utilizado em campo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Baixo custo por medição.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Rápido para obter resultado.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Não necessita de mão de obra especializada.</a:t>
            </a:r>
          </a:p>
        </p:txBody>
      </p:sp>
      <p:sp>
        <p:nvSpPr>
          <p:cNvPr id="34" name="Google Shape;971;p30">
            <a:extLst>
              <a:ext uri="{FF2B5EF4-FFF2-40B4-BE49-F238E27FC236}">
                <a16:creationId xmlns:a16="http://schemas.microsoft.com/office/drawing/2014/main" xmlns="" id="{2A42CA5E-9B43-4F8B-8586-5F4719965C96}"/>
              </a:ext>
            </a:extLst>
          </p:cNvPr>
          <p:cNvSpPr/>
          <p:nvPr/>
        </p:nvSpPr>
        <p:spPr>
          <a:xfrm rot="10800000">
            <a:off x="222245" y="2131231"/>
            <a:ext cx="3587320" cy="3992283"/>
          </a:xfrm>
          <a:custGeom>
            <a:avLst/>
            <a:gdLst/>
            <a:ahLst/>
            <a:cxnLst/>
            <a:rect l="l" t="t" r="r" b="b"/>
            <a:pathLst>
              <a:path w="28753" h="40598" extrusionOk="0">
                <a:moveTo>
                  <a:pt x="2869" y="0"/>
                </a:moveTo>
                <a:cubicBezTo>
                  <a:pt x="1253" y="0"/>
                  <a:pt x="1" y="1315"/>
                  <a:pt x="1" y="2880"/>
                </a:cubicBezTo>
                <a:lnTo>
                  <a:pt x="1" y="37730"/>
                </a:lnTo>
                <a:cubicBezTo>
                  <a:pt x="1" y="39296"/>
                  <a:pt x="1253" y="40598"/>
                  <a:pt x="2869" y="40598"/>
                </a:cubicBezTo>
                <a:lnTo>
                  <a:pt x="4860" y="40598"/>
                </a:lnTo>
                <a:lnTo>
                  <a:pt x="4860" y="39559"/>
                </a:lnTo>
                <a:lnTo>
                  <a:pt x="2869" y="39559"/>
                </a:lnTo>
                <a:cubicBezTo>
                  <a:pt x="1829" y="39559"/>
                  <a:pt x="1040" y="38720"/>
                  <a:pt x="1040" y="37730"/>
                </a:cubicBezTo>
                <a:lnTo>
                  <a:pt x="1040" y="2880"/>
                </a:lnTo>
                <a:cubicBezTo>
                  <a:pt x="1040" y="1879"/>
                  <a:pt x="1829" y="1052"/>
                  <a:pt x="2869" y="1052"/>
                </a:cubicBezTo>
                <a:lnTo>
                  <a:pt x="25935" y="1052"/>
                </a:lnTo>
                <a:cubicBezTo>
                  <a:pt x="26924" y="1052"/>
                  <a:pt x="27713" y="1879"/>
                  <a:pt x="27713" y="2880"/>
                </a:cubicBezTo>
                <a:lnTo>
                  <a:pt x="27713" y="37730"/>
                </a:lnTo>
                <a:cubicBezTo>
                  <a:pt x="27713" y="38720"/>
                  <a:pt x="26924" y="39559"/>
                  <a:pt x="25935" y="39559"/>
                </a:cubicBezTo>
                <a:lnTo>
                  <a:pt x="23894" y="39559"/>
                </a:lnTo>
                <a:lnTo>
                  <a:pt x="23894" y="40598"/>
                </a:lnTo>
                <a:lnTo>
                  <a:pt x="25935" y="40598"/>
                </a:lnTo>
                <a:cubicBezTo>
                  <a:pt x="27500" y="40598"/>
                  <a:pt x="28753" y="39296"/>
                  <a:pt x="28753" y="37730"/>
                </a:cubicBezTo>
                <a:lnTo>
                  <a:pt x="28753" y="2880"/>
                </a:lnTo>
                <a:cubicBezTo>
                  <a:pt x="28753" y="1315"/>
                  <a:pt x="27500" y="0"/>
                  <a:pt x="25935" y="0"/>
                </a:cubicBezTo>
                <a:close/>
              </a:path>
            </a:pathLst>
          </a:custGeom>
          <a:solidFill>
            <a:srgbClr val="FF8F1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986;p30">
            <a:extLst>
              <a:ext uri="{FF2B5EF4-FFF2-40B4-BE49-F238E27FC236}">
                <a16:creationId xmlns:a16="http://schemas.microsoft.com/office/drawing/2014/main" xmlns="" id="{D7DC9F5F-03A1-48F3-9842-3650DF7D7A73}"/>
              </a:ext>
            </a:extLst>
          </p:cNvPr>
          <p:cNvSpPr/>
          <p:nvPr/>
        </p:nvSpPr>
        <p:spPr>
          <a:xfrm rot="10800000">
            <a:off x="4199187" y="2112648"/>
            <a:ext cx="3587318" cy="3992282"/>
          </a:xfrm>
          <a:custGeom>
            <a:avLst/>
            <a:gdLst/>
            <a:ahLst/>
            <a:cxnLst/>
            <a:rect l="l" t="t" r="r" b="b"/>
            <a:pathLst>
              <a:path w="28802" h="40598" extrusionOk="0">
                <a:moveTo>
                  <a:pt x="2868" y="0"/>
                </a:moveTo>
                <a:cubicBezTo>
                  <a:pt x="1302" y="0"/>
                  <a:pt x="0" y="1315"/>
                  <a:pt x="0" y="2880"/>
                </a:cubicBezTo>
                <a:lnTo>
                  <a:pt x="0" y="37730"/>
                </a:lnTo>
                <a:cubicBezTo>
                  <a:pt x="0" y="39296"/>
                  <a:pt x="1302" y="40598"/>
                  <a:pt x="2868" y="40598"/>
                </a:cubicBezTo>
                <a:lnTo>
                  <a:pt x="4909" y="40598"/>
                </a:lnTo>
                <a:lnTo>
                  <a:pt x="4909" y="39559"/>
                </a:lnTo>
                <a:lnTo>
                  <a:pt x="2868" y="39559"/>
                </a:lnTo>
                <a:cubicBezTo>
                  <a:pt x="1878" y="39559"/>
                  <a:pt x="1052" y="38720"/>
                  <a:pt x="1052" y="37730"/>
                </a:cubicBezTo>
                <a:lnTo>
                  <a:pt x="1052" y="2880"/>
                </a:lnTo>
                <a:cubicBezTo>
                  <a:pt x="1052" y="1879"/>
                  <a:pt x="1878" y="1052"/>
                  <a:pt x="2868" y="1052"/>
                </a:cubicBezTo>
                <a:lnTo>
                  <a:pt x="25934" y="1052"/>
                </a:lnTo>
                <a:cubicBezTo>
                  <a:pt x="26923" y="1052"/>
                  <a:pt x="27762" y="1879"/>
                  <a:pt x="27762" y="2880"/>
                </a:cubicBezTo>
                <a:lnTo>
                  <a:pt x="27762" y="37730"/>
                </a:lnTo>
                <a:cubicBezTo>
                  <a:pt x="27762" y="38720"/>
                  <a:pt x="26923" y="39559"/>
                  <a:pt x="25934" y="39559"/>
                </a:cubicBezTo>
                <a:lnTo>
                  <a:pt x="23905" y="39559"/>
                </a:lnTo>
                <a:lnTo>
                  <a:pt x="23905" y="40598"/>
                </a:lnTo>
                <a:lnTo>
                  <a:pt x="25934" y="40598"/>
                </a:lnTo>
                <a:cubicBezTo>
                  <a:pt x="27499" y="40598"/>
                  <a:pt x="28802" y="39296"/>
                  <a:pt x="28802" y="37730"/>
                </a:cubicBezTo>
                <a:lnTo>
                  <a:pt x="28802" y="2880"/>
                </a:lnTo>
                <a:cubicBezTo>
                  <a:pt x="28802" y="1315"/>
                  <a:pt x="27499" y="0"/>
                  <a:pt x="25934" y="0"/>
                </a:cubicBezTo>
                <a:close/>
              </a:path>
            </a:pathLst>
          </a:custGeom>
          <a:solidFill>
            <a:srgbClr val="FFB9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978;p30">
            <a:extLst>
              <a:ext uri="{FF2B5EF4-FFF2-40B4-BE49-F238E27FC236}">
                <a16:creationId xmlns:a16="http://schemas.microsoft.com/office/drawing/2014/main" xmlns="" id="{011FE1CB-E1BD-450F-803F-63CB29F0896A}"/>
              </a:ext>
            </a:extLst>
          </p:cNvPr>
          <p:cNvSpPr/>
          <p:nvPr/>
        </p:nvSpPr>
        <p:spPr>
          <a:xfrm rot="10800000">
            <a:off x="8020488" y="2131231"/>
            <a:ext cx="3642746" cy="3992283"/>
          </a:xfrm>
          <a:custGeom>
            <a:avLst/>
            <a:gdLst/>
            <a:ahLst/>
            <a:cxnLst/>
            <a:rect l="l" t="t" r="r" b="b"/>
            <a:pathLst>
              <a:path w="28803" h="40598" extrusionOk="0">
                <a:moveTo>
                  <a:pt x="2868" y="0"/>
                </a:moveTo>
                <a:cubicBezTo>
                  <a:pt x="1303" y="0"/>
                  <a:pt x="1" y="1315"/>
                  <a:pt x="1" y="2880"/>
                </a:cubicBezTo>
                <a:lnTo>
                  <a:pt x="1" y="37730"/>
                </a:lnTo>
                <a:cubicBezTo>
                  <a:pt x="1" y="39296"/>
                  <a:pt x="1303" y="40598"/>
                  <a:pt x="2868" y="40598"/>
                </a:cubicBezTo>
                <a:lnTo>
                  <a:pt x="3494" y="40598"/>
                </a:lnTo>
                <a:lnTo>
                  <a:pt x="3494" y="39559"/>
                </a:lnTo>
                <a:lnTo>
                  <a:pt x="2868" y="39559"/>
                </a:lnTo>
                <a:cubicBezTo>
                  <a:pt x="1879" y="39559"/>
                  <a:pt x="1040" y="38720"/>
                  <a:pt x="1040" y="37730"/>
                </a:cubicBezTo>
                <a:lnTo>
                  <a:pt x="1040" y="2880"/>
                </a:lnTo>
                <a:cubicBezTo>
                  <a:pt x="1040" y="1879"/>
                  <a:pt x="1879" y="1052"/>
                  <a:pt x="2868" y="1052"/>
                </a:cubicBezTo>
                <a:lnTo>
                  <a:pt x="25922" y="1052"/>
                </a:lnTo>
                <a:cubicBezTo>
                  <a:pt x="26924" y="1052"/>
                  <a:pt x="27750" y="1879"/>
                  <a:pt x="27750" y="2880"/>
                </a:cubicBezTo>
                <a:lnTo>
                  <a:pt x="27750" y="37730"/>
                </a:lnTo>
                <a:cubicBezTo>
                  <a:pt x="27750" y="38720"/>
                  <a:pt x="26924" y="39559"/>
                  <a:pt x="25922" y="39559"/>
                </a:cubicBezTo>
                <a:lnTo>
                  <a:pt x="25296" y="39559"/>
                </a:lnTo>
                <a:lnTo>
                  <a:pt x="25296" y="40598"/>
                </a:lnTo>
                <a:lnTo>
                  <a:pt x="25922" y="40598"/>
                </a:lnTo>
                <a:cubicBezTo>
                  <a:pt x="27487" y="40598"/>
                  <a:pt x="28802" y="39296"/>
                  <a:pt x="28802" y="37730"/>
                </a:cubicBezTo>
                <a:lnTo>
                  <a:pt x="28802" y="2880"/>
                </a:lnTo>
                <a:cubicBezTo>
                  <a:pt x="28802" y="1315"/>
                  <a:pt x="27487" y="0"/>
                  <a:pt x="25922" y="0"/>
                </a:cubicBezTo>
                <a:close/>
              </a:path>
            </a:pathLst>
          </a:custGeom>
          <a:solidFill>
            <a:srgbClr val="00BC7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CaixaDeTexto 53">
            <a:extLst>
              <a:ext uri="{FF2B5EF4-FFF2-40B4-BE49-F238E27FC236}">
                <a16:creationId xmlns:a16="http://schemas.microsoft.com/office/drawing/2014/main" xmlns="" id="{E3C4D472-F93E-4A48-B65D-E0C0A980BC31}"/>
              </a:ext>
            </a:extLst>
          </p:cNvPr>
          <p:cNvSpPr txBox="1"/>
          <p:nvPr/>
        </p:nvSpPr>
        <p:spPr>
          <a:xfrm>
            <a:off x="8617058" y="1897204"/>
            <a:ext cx="258821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200" b="1" dirty="0"/>
              <a:t>Método Proposto</a:t>
            </a:r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xmlns="" id="{B2CE200B-24E8-4970-8AD1-0EAAAF39B3F9}"/>
              </a:ext>
            </a:extLst>
          </p:cNvPr>
          <p:cNvSpPr txBox="1"/>
          <p:nvPr/>
        </p:nvSpPr>
        <p:spPr>
          <a:xfrm>
            <a:off x="8291593" y="2354007"/>
            <a:ext cx="314615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Leituras de ondas de 350 a 1000 </a:t>
            </a:r>
            <a:r>
              <a:rPr lang="pt-BR" sz="1800" dirty="0" err="1"/>
              <a:t>nm</a:t>
            </a:r>
            <a:r>
              <a:rPr lang="pt-BR" sz="18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Baixo custo de equipamento.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Pode ser utilizado em campo.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Baixo custo por medição.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Rápido para obter resultado.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Não necessita de mão de obra especializada.</a:t>
            </a:r>
          </a:p>
        </p:txBody>
      </p:sp>
    </p:spTree>
    <p:extLst>
      <p:ext uri="{BB962C8B-B14F-4D97-AF65-F5344CB8AC3E}">
        <p14:creationId xmlns:p14="http://schemas.microsoft.com/office/powerpoint/2010/main" val="738510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e88e5cb6a1_0_44"/>
          <p:cNvSpPr txBox="1"/>
          <p:nvPr/>
        </p:nvSpPr>
        <p:spPr>
          <a:xfrm>
            <a:off x="1162825" y="1744300"/>
            <a:ext cx="9992700" cy="2308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571500" lvl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pt-BR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Foram utilizadas diversas análises em sequência até chegar a metodologia proposta, para fins de sermos objetivos será retratada aqui apenas a metodologia final na qual foram utilizados os seguintes conceitos:</a:t>
            </a: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x-none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 </a:t>
            </a:r>
            <a:r>
              <a:rPr lang="x-none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Learning</a:t>
            </a:r>
            <a:endParaRPr lang="pt-BR"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indent="-342900" algn="just"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x-none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SVM </a:t>
            </a:r>
            <a:r>
              <a:rPr lang="x-none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Support Vector </a:t>
            </a:r>
            <a:r>
              <a:rPr lang="x-none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Machine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x-none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LDA </a:t>
            </a:r>
            <a:r>
              <a:rPr lang="x-none" sz="18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- Linear Discriminant Analysis</a:t>
            </a: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429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pt-BR" sz="1800" dirty="0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Validação K-</a:t>
            </a:r>
            <a:r>
              <a:rPr lang="pt-BR" sz="1800" dirty="0" err="1" smtClean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fold</a:t>
            </a:r>
            <a:endParaRPr lang="pt-BR"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7" name="Google Shape;167;ge88e5cb6a1_0_44"/>
          <p:cNvSpPr txBox="1"/>
          <p:nvPr/>
        </p:nvSpPr>
        <p:spPr>
          <a:xfrm>
            <a:off x="1097280" y="1046160"/>
            <a:ext cx="100581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 lnSpcReduction="10000"/>
          </a:bodyPr>
          <a:lstStyle/>
          <a:p>
            <a:pPr marL="0" marR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x-none" sz="4800">
                <a:solidFill>
                  <a:srgbClr val="404040"/>
                </a:solidFill>
                <a:latin typeface="Calibri"/>
                <a:ea typeface="Calibri"/>
                <a:cs typeface="Calibri"/>
                <a:sym typeface="Calibri"/>
              </a:rPr>
              <a:t>Tecnicas usadas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0F037FE-71CC-418D-BD06-22545BE4D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1046160"/>
            <a:ext cx="10979926" cy="690840"/>
          </a:xfrm>
        </p:spPr>
        <p:txBody>
          <a:bodyPr/>
          <a:lstStyle/>
          <a:p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IA, </a:t>
            </a:r>
            <a:r>
              <a:rPr lang="pt-BR" sz="3600" spc="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machine</a:t>
            </a:r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pt-BR" sz="3600" spc="600" dirty="0" err="1" smtClean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learning</a:t>
            </a:r>
            <a:endParaRPr lang="pt-BR" sz="3600" dirty="0"/>
          </a:p>
        </p:txBody>
      </p:sp>
      <p:grpSp>
        <p:nvGrpSpPr>
          <p:cNvPr id="5" name="Agrupar 4">
            <a:extLst>
              <a:ext uri="{FF2B5EF4-FFF2-40B4-BE49-F238E27FC236}">
                <a16:creationId xmlns:a16="http://schemas.microsoft.com/office/drawing/2014/main" xmlns="" id="{EEB9F836-6D1A-433E-ABF2-E8522824C233}"/>
              </a:ext>
            </a:extLst>
          </p:cNvPr>
          <p:cNvGrpSpPr/>
          <p:nvPr/>
        </p:nvGrpSpPr>
        <p:grpSpPr>
          <a:xfrm>
            <a:off x="4171332" y="2127010"/>
            <a:ext cx="3717995" cy="3665870"/>
            <a:chOff x="807278" y="2254131"/>
            <a:chExt cx="3024000" cy="3024000"/>
          </a:xfrm>
        </p:grpSpPr>
        <p:grpSp>
          <p:nvGrpSpPr>
            <p:cNvPr id="6" name="Agrupar 5">
              <a:extLst>
                <a:ext uri="{FF2B5EF4-FFF2-40B4-BE49-F238E27FC236}">
                  <a16:creationId xmlns:a16="http://schemas.microsoft.com/office/drawing/2014/main" xmlns="" id="{EE88649F-355A-4D0A-BEF5-FEEF63AA622E}"/>
                </a:ext>
              </a:extLst>
            </p:cNvPr>
            <p:cNvGrpSpPr/>
            <p:nvPr/>
          </p:nvGrpSpPr>
          <p:grpSpPr>
            <a:xfrm>
              <a:off x="807278" y="2254131"/>
              <a:ext cx="3024000" cy="3024000"/>
              <a:chOff x="4232650" y="2392798"/>
              <a:chExt cx="3024000" cy="3024000"/>
            </a:xfrm>
          </p:grpSpPr>
          <p:sp>
            <p:nvSpPr>
              <p:cNvPr id="10" name="Elipse 9">
                <a:extLst>
                  <a:ext uri="{FF2B5EF4-FFF2-40B4-BE49-F238E27FC236}">
                    <a16:creationId xmlns:a16="http://schemas.microsoft.com/office/drawing/2014/main" xmlns="" id="{EBD408DC-F7CF-4865-B31A-92A9F56AA7C3}"/>
                  </a:ext>
                </a:extLst>
              </p:cNvPr>
              <p:cNvSpPr/>
              <p:nvPr/>
            </p:nvSpPr>
            <p:spPr>
              <a:xfrm>
                <a:off x="4232650" y="2392798"/>
                <a:ext cx="3024000" cy="3024000"/>
              </a:xfrm>
              <a:prstGeom prst="ellipse">
                <a:avLst/>
              </a:prstGeom>
              <a:solidFill>
                <a:srgbClr val="FF7857"/>
              </a:solidFill>
              <a:ln>
                <a:solidFill>
                  <a:srgbClr val="FF7857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11" name="Elipse 10">
                <a:extLst>
                  <a:ext uri="{FF2B5EF4-FFF2-40B4-BE49-F238E27FC236}">
                    <a16:creationId xmlns:a16="http://schemas.microsoft.com/office/drawing/2014/main" xmlns="" id="{F6C68651-7A26-4C85-B32A-F5B0C71F90CE}"/>
                  </a:ext>
                </a:extLst>
              </p:cNvPr>
              <p:cNvSpPr/>
              <p:nvPr/>
            </p:nvSpPr>
            <p:spPr>
              <a:xfrm>
                <a:off x="4646650" y="3215251"/>
                <a:ext cx="2196000" cy="2196000"/>
              </a:xfrm>
              <a:prstGeom prst="ellipse">
                <a:avLst/>
              </a:prstGeom>
              <a:solidFill>
                <a:srgbClr val="FF998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sp>
          <p:nvSpPr>
            <p:cNvPr id="7" name="CaixaDeTexto 6">
              <a:extLst>
                <a:ext uri="{FF2B5EF4-FFF2-40B4-BE49-F238E27FC236}">
                  <a16:creationId xmlns:a16="http://schemas.microsoft.com/office/drawing/2014/main" xmlns="" id="{E237C657-8CD2-4F35-91E2-3786139EE0F5}"/>
                </a:ext>
              </a:extLst>
            </p:cNvPr>
            <p:cNvSpPr txBox="1"/>
            <p:nvPr/>
          </p:nvSpPr>
          <p:spPr>
            <a:xfrm>
              <a:off x="1414344" y="2481215"/>
              <a:ext cx="18658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b="1" dirty="0">
                  <a:solidFill>
                    <a:schemeClr val="bg1"/>
                  </a:solidFill>
                </a:rPr>
                <a:t>ARTIFICIAL INTELLIGENCE</a:t>
              </a:r>
            </a:p>
          </p:txBody>
        </p:sp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xmlns="" id="{51CF25DE-1745-4037-A7AC-D2FBAB031187}"/>
                </a:ext>
              </a:extLst>
            </p:cNvPr>
            <p:cNvSpPr txBox="1"/>
            <p:nvPr/>
          </p:nvSpPr>
          <p:spPr>
            <a:xfrm>
              <a:off x="1386335" y="3232118"/>
              <a:ext cx="1865885" cy="4823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1600" b="1" dirty="0">
                  <a:solidFill>
                    <a:schemeClr val="bg1"/>
                  </a:solidFill>
                </a:rPr>
                <a:t>MACHINE</a:t>
              </a:r>
            </a:p>
            <a:p>
              <a:pPr algn="ctr"/>
              <a:r>
                <a:rPr lang="pt-BR" sz="1600" b="1" dirty="0">
                  <a:solidFill>
                    <a:schemeClr val="bg1"/>
                  </a:solidFill>
                </a:rPr>
                <a:t> LEARNING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9587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52CAF39-CA80-4D3E-97AF-7B18362A1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400" spc="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Machine</a:t>
            </a:r>
            <a:r>
              <a:rPr lang="pt-BR" sz="44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pt-BR" sz="4400" spc="600" dirty="0" err="1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learning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xmlns="" id="{F8EAC37A-D911-4769-949D-FE6A08D924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28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O conceito de </a:t>
            </a:r>
            <a:r>
              <a:rPr lang="pt-BR" sz="2800" b="0" i="0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machine</a:t>
            </a:r>
            <a:r>
              <a:rPr lang="pt-BR" sz="28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t-BR" sz="2800" b="0" i="0" dirty="0" err="1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learning</a:t>
            </a:r>
            <a:r>
              <a:rPr lang="pt-BR" sz="28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 ou aprendizado de maquina é a ideia de fazer um</a:t>
            </a:r>
            <a:r>
              <a:rPr lang="pt-BR" sz="2800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pt-BR" sz="2800" b="0" i="0" dirty="0">
                <a:effectLst/>
                <a:latin typeface="Segoe UI" panose="020B0502040204020203" pitchFamily="34" charset="0"/>
                <a:cs typeface="Segoe UI" panose="020B0502040204020203" pitchFamily="34" charset="0"/>
              </a:rPr>
              <a:t>computador aprender a partir de associações de padrões em dados.</a:t>
            </a:r>
          </a:p>
          <a:p>
            <a:endParaRPr lang="pt-BR" dirty="0"/>
          </a:p>
        </p:txBody>
      </p:sp>
      <p:pic>
        <p:nvPicPr>
          <p:cNvPr id="5" name="Gráfico 4" descr="Programador com preenchimento sólido">
            <a:extLst>
              <a:ext uri="{FF2B5EF4-FFF2-40B4-BE49-F238E27FC236}">
                <a16:creationId xmlns:a16="http://schemas.microsoft.com/office/drawing/2014/main" xmlns="" id="{E1AFAB01-327F-4F60-B594-81B4F8038A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6656692" y="1714184"/>
            <a:ext cx="4097656" cy="409765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56637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D996292-12E3-4721-9669-32D731F1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Principais tipos de aprendizado</a:t>
            </a:r>
            <a:endParaRPr lang="pt-BR" sz="3600" dirty="0"/>
          </a:p>
        </p:txBody>
      </p:sp>
      <p:graphicFrame>
        <p:nvGraphicFramePr>
          <p:cNvPr id="4" name="Espaço Reservado para Conteúdo 2">
            <a:extLst>
              <a:ext uri="{FF2B5EF4-FFF2-40B4-BE49-F238E27FC236}">
                <a16:creationId xmlns:a16="http://schemas.microsoft.com/office/drawing/2014/main" xmlns="" id="{2FB93303-677E-4A9F-9265-61991B193B79}"/>
              </a:ext>
            </a:extLst>
          </p:cNvPr>
          <p:cNvGraphicFramePr>
            <a:graphicFrameLocks noGrp="1"/>
          </p:cNvGraphicFramePr>
          <p:nvPr/>
        </p:nvGraphicFramePr>
        <p:xfrm>
          <a:off x="1011936" y="1581912"/>
          <a:ext cx="10168128" cy="36941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74699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D996292-12E3-4721-9669-32D731F16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3600" spc="600" dirty="0">
                <a:solidFill>
                  <a:schemeClr val="bg2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Aprendizado supervisionado</a:t>
            </a:r>
            <a:endParaRPr lang="pt-BR" sz="3600" dirty="0"/>
          </a:p>
        </p:txBody>
      </p:sp>
      <p:pic>
        <p:nvPicPr>
          <p:cNvPr id="32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xmlns="" id="{3C076A86-91F3-4C37-B7A0-FB481973F789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89" t="39596" r="80460" b="43592"/>
          <a:stretch/>
        </p:blipFill>
        <p:spPr>
          <a:xfrm>
            <a:off x="3155963" y="3326037"/>
            <a:ext cx="745882" cy="752795"/>
          </a:xfrm>
          <a:prstGeom prst="rect">
            <a:avLst/>
          </a:prstGeom>
        </p:spPr>
      </p:pic>
      <p:sp>
        <p:nvSpPr>
          <p:cNvPr id="33" name="Retângulo: Cantos Arredondados 32">
            <a:extLst>
              <a:ext uri="{FF2B5EF4-FFF2-40B4-BE49-F238E27FC236}">
                <a16:creationId xmlns:a16="http://schemas.microsoft.com/office/drawing/2014/main" xmlns="" id="{535C1C3B-C234-4093-9C67-782065DE9FB8}"/>
              </a:ext>
            </a:extLst>
          </p:cNvPr>
          <p:cNvSpPr/>
          <p:nvPr/>
        </p:nvSpPr>
        <p:spPr>
          <a:xfrm>
            <a:off x="6108016" y="3326037"/>
            <a:ext cx="1596128" cy="75279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solidFill>
                  <a:schemeClr val="tx1"/>
                </a:solidFill>
              </a:rPr>
              <a:t>MODELO</a:t>
            </a:r>
            <a:endParaRPr lang="pt-BR" b="1" dirty="0">
              <a:solidFill>
                <a:schemeClr val="tx1"/>
              </a:solidFill>
            </a:endParaRPr>
          </a:p>
        </p:txBody>
      </p:sp>
      <p:pic>
        <p:nvPicPr>
          <p:cNvPr id="34" name="Gráfico 33" descr="Bolha de pensamento com preenchimento sólido">
            <a:extLst>
              <a:ext uri="{FF2B5EF4-FFF2-40B4-BE49-F238E27FC236}">
                <a16:creationId xmlns:a16="http://schemas.microsoft.com/office/drawing/2014/main" xmlns="" id="{ADE3DFB9-5FA5-47A1-8FB0-72B428D7BD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7484285" y="1507817"/>
            <a:ext cx="2597649" cy="2454778"/>
          </a:xfrm>
          <a:prstGeom prst="rect">
            <a:avLst/>
          </a:prstGeom>
        </p:spPr>
      </p:pic>
      <p:sp>
        <p:nvSpPr>
          <p:cNvPr id="35" name="CaixaDeTexto 34">
            <a:extLst>
              <a:ext uri="{FF2B5EF4-FFF2-40B4-BE49-F238E27FC236}">
                <a16:creationId xmlns:a16="http://schemas.microsoft.com/office/drawing/2014/main" xmlns="" id="{6157741F-B46B-45A3-B424-15CFB00A4C25}"/>
              </a:ext>
            </a:extLst>
          </p:cNvPr>
          <p:cNvSpPr txBox="1"/>
          <p:nvPr/>
        </p:nvSpPr>
        <p:spPr>
          <a:xfrm>
            <a:off x="7955528" y="2018800"/>
            <a:ext cx="16551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Gatos e</a:t>
            </a:r>
          </a:p>
          <a:p>
            <a:pPr algn="ctr"/>
            <a:r>
              <a:rPr lang="pt-BR" sz="1600" b="1" dirty="0"/>
              <a:t>cachorros são diferentes</a:t>
            </a:r>
          </a:p>
        </p:txBody>
      </p:sp>
      <p:sp>
        <p:nvSpPr>
          <p:cNvPr id="36" name="Balão de Fala: Oval 35">
            <a:extLst>
              <a:ext uri="{FF2B5EF4-FFF2-40B4-BE49-F238E27FC236}">
                <a16:creationId xmlns:a16="http://schemas.microsoft.com/office/drawing/2014/main" xmlns="" id="{9FA82841-AE49-4D70-9AA9-2743F3208DC7}"/>
              </a:ext>
            </a:extLst>
          </p:cNvPr>
          <p:cNvSpPr/>
          <p:nvPr/>
        </p:nvSpPr>
        <p:spPr>
          <a:xfrm>
            <a:off x="7886021" y="4333687"/>
            <a:ext cx="1992694" cy="802966"/>
          </a:xfrm>
          <a:prstGeom prst="wedgeEllipseCallout">
            <a:avLst>
              <a:gd name="adj1" fmla="val -49968"/>
              <a:gd name="adj2" fmla="val 58885"/>
            </a:avLst>
          </a:prstGeom>
          <a:solidFill>
            <a:schemeClr val="bg1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xmlns="" id="{2B2C7535-ED55-49B6-B8BE-9EFB7E0D7BFB}"/>
              </a:ext>
            </a:extLst>
          </p:cNvPr>
          <p:cNvSpPr txBox="1"/>
          <p:nvPr/>
        </p:nvSpPr>
        <p:spPr>
          <a:xfrm>
            <a:off x="8054787" y="4487762"/>
            <a:ext cx="16551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 dirty="0"/>
              <a:t>A imagem  é um cachorro</a:t>
            </a:r>
          </a:p>
        </p:txBody>
      </p:sp>
      <p:sp>
        <p:nvSpPr>
          <p:cNvPr id="38" name="Retângulo: Cantos Arredondados 37">
            <a:extLst>
              <a:ext uri="{FF2B5EF4-FFF2-40B4-BE49-F238E27FC236}">
                <a16:creationId xmlns:a16="http://schemas.microsoft.com/office/drawing/2014/main" xmlns="" id="{37664788-E87E-4305-BCE5-0535911504A9}"/>
              </a:ext>
            </a:extLst>
          </p:cNvPr>
          <p:cNvSpPr/>
          <p:nvPr/>
        </p:nvSpPr>
        <p:spPr>
          <a:xfrm>
            <a:off x="6108016" y="5173161"/>
            <a:ext cx="1596128" cy="752795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b="1" dirty="0">
                <a:solidFill>
                  <a:schemeClr val="tx1"/>
                </a:solidFill>
              </a:rPr>
              <a:t>MODELO</a:t>
            </a:r>
            <a:endParaRPr lang="pt-BR" b="1" dirty="0">
              <a:solidFill>
                <a:schemeClr val="tx1"/>
              </a:solidFill>
            </a:endParaRPr>
          </a:p>
        </p:txBody>
      </p:sp>
      <p:pic>
        <p:nvPicPr>
          <p:cNvPr id="39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xmlns="" id="{8D6F35FD-5FBC-42FE-89A0-4010B6F921E4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60" t="39772" r="62868" b="43416"/>
          <a:stretch/>
        </p:blipFill>
        <p:spPr>
          <a:xfrm>
            <a:off x="4450932" y="3304850"/>
            <a:ext cx="746975" cy="752795"/>
          </a:xfrm>
          <a:prstGeom prst="rect">
            <a:avLst/>
          </a:prstGeom>
        </p:spPr>
      </p:pic>
      <p:pic>
        <p:nvPicPr>
          <p:cNvPr id="40" name="Espaço Reservado para Conteúdo 4" descr="Diagrama&#10;&#10;Descrição gerada automaticamente">
            <a:extLst>
              <a:ext uri="{FF2B5EF4-FFF2-40B4-BE49-F238E27FC236}">
                <a16:creationId xmlns:a16="http://schemas.microsoft.com/office/drawing/2014/main" xmlns="" id="{27D6CAFE-7553-4A6F-962A-43DAD04CDCB0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29" t="72522" r="62700" b="10666"/>
          <a:stretch/>
        </p:blipFill>
        <p:spPr>
          <a:xfrm>
            <a:off x="4450931" y="5168406"/>
            <a:ext cx="746975" cy="752795"/>
          </a:xfrm>
          <a:prstGeom prst="rect">
            <a:avLst/>
          </a:prstGeom>
        </p:spPr>
      </p:pic>
      <p:sp>
        <p:nvSpPr>
          <p:cNvPr id="41" name="CaixaDeTexto 40">
            <a:extLst>
              <a:ext uri="{FF2B5EF4-FFF2-40B4-BE49-F238E27FC236}">
                <a16:creationId xmlns:a16="http://schemas.microsoft.com/office/drawing/2014/main" xmlns="" id="{B82A4C7B-3F5A-4776-8830-A4B2E8EE7474}"/>
              </a:ext>
            </a:extLst>
          </p:cNvPr>
          <p:cNvSpPr txBox="1"/>
          <p:nvPr/>
        </p:nvSpPr>
        <p:spPr>
          <a:xfrm>
            <a:off x="3996838" y="4078832"/>
            <a:ext cx="16551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400" b="1"/>
              <a:t>GATO</a:t>
            </a:r>
            <a:endParaRPr lang="pt-BR" sz="1400" b="1" dirty="0"/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xmlns="" id="{5F0C35D7-393B-4AF7-9031-DD87E60A31DB}"/>
              </a:ext>
            </a:extLst>
          </p:cNvPr>
          <p:cNvSpPr txBox="1"/>
          <p:nvPr/>
        </p:nvSpPr>
        <p:spPr>
          <a:xfrm>
            <a:off x="2905167" y="4078832"/>
            <a:ext cx="124747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b="1" dirty="0"/>
              <a:t>CACHORRO</a:t>
            </a:r>
            <a:endParaRPr lang="pt-BR" sz="1400" dirty="0"/>
          </a:p>
        </p:txBody>
      </p:sp>
      <p:cxnSp>
        <p:nvCxnSpPr>
          <p:cNvPr id="43" name="Conector de Seta Reta 42">
            <a:extLst>
              <a:ext uri="{FF2B5EF4-FFF2-40B4-BE49-F238E27FC236}">
                <a16:creationId xmlns:a16="http://schemas.microsoft.com/office/drawing/2014/main" xmlns="" id="{114FFC2F-6799-4ECF-B72E-EDFF748AAADE}"/>
              </a:ext>
            </a:extLst>
          </p:cNvPr>
          <p:cNvCxnSpPr>
            <a:stCxn id="39" idx="3"/>
          </p:cNvCxnSpPr>
          <p:nvPr/>
        </p:nvCxnSpPr>
        <p:spPr>
          <a:xfrm flipV="1">
            <a:off x="5197907" y="3681247"/>
            <a:ext cx="910109" cy="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de Seta Reta 43">
            <a:extLst>
              <a:ext uri="{FF2B5EF4-FFF2-40B4-BE49-F238E27FC236}">
                <a16:creationId xmlns:a16="http://schemas.microsoft.com/office/drawing/2014/main" xmlns="" id="{513BF934-DB6E-41EE-98F5-2801CC947E46}"/>
              </a:ext>
            </a:extLst>
          </p:cNvPr>
          <p:cNvCxnSpPr>
            <a:stCxn id="40" idx="3"/>
            <a:endCxn id="38" idx="1"/>
          </p:cNvCxnSpPr>
          <p:nvPr/>
        </p:nvCxnSpPr>
        <p:spPr>
          <a:xfrm>
            <a:off x="5197906" y="5544804"/>
            <a:ext cx="910110" cy="475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aixaDeTexto 44">
            <a:extLst>
              <a:ext uri="{FF2B5EF4-FFF2-40B4-BE49-F238E27FC236}">
                <a16:creationId xmlns:a16="http://schemas.microsoft.com/office/drawing/2014/main" xmlns="" id="{DCEABC5B-8609-41D7-8F92-1B48E9E61395}"/>
              </a:ext>
            </a:extLst>
          </p:cNvPr>
          <p:cNvSpPr txBox="1"/>
          <p:nvPr/>
        </p:nvSpPr>
        <p:spPr>
          <a:xfrm>
            <a:off x="4268046" y="5938463"/>
            <a:ext cx="111274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400" b="1" dirty="0"/>
              <a:t>IMAGEM 1</a:t>
            </a: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2103272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C171F"/>
      </a:dk2>
      <a:lt2>
        <a:srgbClr val="CCDDEA"/>
      </a:lt2>
      <a:accent1>
        <a:srgbClr val="1F394D"/>
      </a:accent1>
      <a:accent2>
        <a:srgbClr val="3F739B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C171F"/>
      </a:dk2>
      <a:lt2>
        <a:srgbClr val="CCDDEA"/>
      </a:lt2>
      <a:accent1>
        <a:srgbClr val="1F394D"/>
      </a:accent1>
      <a:accent2>
        <a:srgbClr val="3F739B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0C171F"/>
      </a:dk2>
      <a:lt2>
        <a:srgbClr val="CCDDEA"/>
      </a:lt2>
      <a:accent1>
        <a:srgbClr val="1F394D"/>
      </a:accent1>
      <a:accent2>
        <a:srgbClr val="3F739B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1907</TotalTime>
  <Words>841</Words>
  <Application>Microsoft Office PowerPoint</Application>
  <PresentationFormat>Widescreen</PresentationFormat>
  <Paragraphs>165</Paragraphs>
  <Slides>28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28</vt:i4>
      </vt:variant>
    </vt:vector>
  </HeadingPairs>
  <TitlesOfParts>
    <vt:vector size="37" baseType="lpstr">
      <vt:lpstr>Arial</vt:lpstr>
      <vt:lpstr>Calibri</vt:lpstr>
      <vt:lpstr>Cambria Math</vt:lpstr>
      <vt:lpstr>Open Sans</vt:lpstr>
      <vt:lpstr>Segoe UI</vt:lpstr>
      <vt:lpstr>Times New Roman</vt:lpstr>
      <vt:lpstr>Wingdings</vt:lpstr>
      <vt:lpstr>Office Theme</vt:lpstr>
      <vt:lpstr>Office Theme</vt:lpstr>
      <vt:lpstr>Apresentação do PowerPoint</vt:lpstr>
      <vt:lpstr>Apresentação do PowerPoint</vt:lpstr>
      <vt:lpstr>Apresentação do PowerPoint</vt:lpstr>
      <vt:lpstr>Comparação entre as metodologias</vt:lpstr>
      <vt:lpstr>Apresentação do PowerPoint</vt:lpstr>
      <vt:lpstr>IA, machine learning</vt:lpstr>
      <vt:lpstr>Machine learning</vt:lpstr>
      <vt:lpstr>Principais tipos de aprendizado</vt:lpstr>
      <vt:lpstr>Aprendizado supervisionado</vt:lpstr>
      <vt:lpstr>O que está acontecendo por trás</vt:lpstr>
      <vt:lpstr>Aprendizado não supervisionado</vt:lpstr>
      <vt:lpstr>Aprendizado não supervisionado</vt:lpstr>
      <vt:lpstr>Aprendizado por reforço (RL)</vt:lpstr>
      <vt:lpstr>Aprendizado por reforço (RL)</vt:lpstr>
      <vt:lpstr>Multiplicidade em análises estatísticas</vt:lpstr>
      <vt:lpstr>Dados de treino, validação e teste.</vt:lpstr>
      <vt:lpstr>Support Vector Machine</vt:lpstr>
      <vt:lpstr>Support Vector Machine</vt:lpstr>
      <vt:lpstr>PCA e LDA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Vivi</dc:creator>
  <cp:lastModifiedBy>Leonardo</cp:lastModifiedBy>
  <cp:revision>37</cp:revision>
  <dcterms:created xsi:type="dcterms:W3CDTF">2018-11-18T16:43:57Z</dcterms:created>
  <dcterms:modified xsi:type="dcterms:W3CDTF">2021-12-05T22:25:59Z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  <property fmtid="{D5CDD505-2E9C-101B-9397-08002B2CF9AE}" pid="12" name="ContentTypeId">
    <vt:lpwstr>0x01010002430F13930E064FBC9DC067995132E6</vt:lpwstr>
  </property>
</Properties>
</file>